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1.xml" ContentType="application/vnd.openxmlformats-officedocument.presentationml.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0"/>
  </p:notesMasterIdLst>
  <p:handoutMasterIdLst>
    <p:handoutMasterId r:id="rId41"/>
  </p:handoutMasterIdLst>
  <p:sldIdLst>
    <p:sldId id="256" r:id="rId2"/>
    <p:sldId id="293" r:id="rId3"/>
    <p:sldId id="295" r:id="rId4"/>
    <p:sldId id="294"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98" r:id="rId19"/>
    <p:sldId id="272" r:id="rId20"/>
    <p:sldId id="296" r:id="rId21"/>
    <p:sldId id="291" r:id="rId22"/>
    <p:sldId id="273" r:id="rId23"/>
    <p:sldId id="288" r:id="rId24"/>
    <p:sldId id="289"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92" r:id="rId39"/>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4">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mily K Schulz" initials="EKS" lastIdx="13" clrIdx="0"/>
  <p:cmAuthor id="1" name="Kelly Hollis" initials="KH" lastIdx="9" clrIdx="1"/>
  <p:cmAuthor id="2" name="Mary Jo" initials="MJ" lastIdx="3" clrIdx="2"/>
  <p:cmAuthor id="3" name="Jennifer Ables" initials="" lastIdx="1" clrIdx="3"/>
  <p:cmAuthor id="4" name="mello mitchell" initials="" lastIdx="1"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E498"/>
    <a:srgbClr val="A9DA74"/>
    <a:srgbClr val="FF9933"/>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49" autoAdjust="0"/>
    <p:restoredTop sz="95268" autoAdjust="0"/>
  </p:normalViewPr>
  <p:slideViewPr>
    <p:cSldViewPr>
      <p:cViewPr varScale="1">
        <p:scale>
          <a:sx n="87" d="100"/>
          <a:sy n="87" d="100"/>
        </p:scale>
        <p:origin x="1046" y="58"/>
      </p:cViewPr>
      <p:guideLst>
        <p:guide orient="horz" pos="2160"/>
        <p:guide pos="2880"/>
      </p:guideLst>
    </p:cSldViewPr>
  </p:slideViewPr>
  <p:notesTextViewPr>
    <p:cViewPr>
      <p:scale>
        <a:sx n="75" d="100"/>
        <a:sy n="75" d="100"/>
      </p:scale>
      <p:origin x="0" y="0"/>
    </p:cViewPr>
  </p:notesTextViewPr>
  <p:sorterViewPr>
    <p:cViewPr>
      <p:scale>
        <a:sx n="100" d="100"/>
        <a:sy n="100" d="100"/>
      </p:scale>
      <p:origin x="0" y="9696"/>
    </p:cViewPr>
  </p:sorterViewPr>
  <p:notesViewPr>
    <p:cSldViewPr>
      <p:cViewPr varScale="1">
        <p:scale>
          <a:sx n="56" d="100"/>
          <a:sy n="56" d="100"/>
        </p:scale>
        <p:origin x="-2886" y="-84"/>
      </p:cViewPr>
      <p:guideLst>
        <p:guide orient="horz" pos="2934"/>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c:style val="2"/>
  <c:chart>
    <c:autoTitleDeleted val="1"/>
    <c:plotArea>
      <c:layout/>
      <c:pieChart>
        <c:varyColors val="1"/>
        <c:ser>
          <c:idx val="0"/>
          <c:order val="0"/>
          <c:tx>
            <c:strRef>
              <c:f>Sheet1!$B$1</c:f>
              <c:strCache>
                <c:ptCount val="1"/>
                <c:pt idx="0">
                  <c:v>Sales</c:v>
                </c:pt>
              </c:strCache>
            </c:strRef>
          </c:tx>
          <c:cat>
            <c:strRef>
              <c:f>Sheet1!$A$2:$A$5</c:f>
              <c:strCache>
                <c:ptCount val="3"/>
                <c:pt idx="0">
                  <c:v>1st Qtr</c:v>
                </c:pt>
                <c:pt idx="1">
                  <c:v>2nd Qtr</c:v>
                </c:pt>
                <c:pt idx="2">
                  <c:v>3rd Qtr</c:v>
                </c:pt>
              </c:strCache>
            </c:strRef>
          </c:cat>
          <c:val>
            <c:numRef>
              <c:f>Sheet1!$B$2:$B$5</c:f>
              <c:numCache>
                <c:formatCode>General</c:formatCode>
                <c:ptCount val="4"/>
                <c:pt idx="0">
                  <c:v>33.299999999999997</c:v>
                </c:pt>
                <c:pt idx="1">
                  <c:v>33.299999999999997</c:v>
                </c:pt>
                <c:pt idx="2">
                  <c:v>33.299999999999997</c:v>
                </c:pt>
              </c:numCache>
            </c:numRef>
          </c:val>
          <c:extLst>
            <c:ext xmlns:c16="http://schemas.microsoft.com/office/drawing/2014/chart" uri="{C3380CC4-5D6E-409C-BE32-E72D297353CC}">
              <c16:uniqueId val="{00000000-52FA-470E-AC54-E1ABC6039FAE}"/>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numCol="1"/>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c:style val="2"/>
  <c:chart>
    <c:autoTitleDeleted val="1"/>
    <c:plotArea>
      <c:layout/>
      <c:pieChart>
        <c:varyColors val="1"/>
        <c:ser>
          <c:idx val="0"/>
          <c:order val="0"/>
          <c:tx>
            <c:strRef>
              <c:f>Sheet1!$B$1</c:f>
              <c:strCache>
                <c:ptCount val="1"/>
                <c:pt idx="0">
                  <c:v>Sales</c:v>
                </c:pt>
              </c:strCache>
            </c:strRef>
          </c:tx>
          <c:cat>
            <c:strRef>
              <c:f>Sheet1!$A$2:$A$6</c:f>
              <c:strCache>
                <c:ptCount val="5"/>
                <c:pt idx="0">
                  <c:v>1st Qtr</c:v>
                </c:pt>
                <c:pt idx="1">
                  <c:v>2nd Qtr</c:v>
                </c:pt>
                <c:pt idx="2">
                  <c:v>3rd Qtr</c:v>
                </c:pt>
                <c:pt idx="3">
                  <c:v>4</c:v>
                </c:pt>
                <c:pt idx="4">
                  <c:v>5</c:v>
                </c:pt>
              </c:strCache>
            </c:strRef>
          </c:cat>
          <c:val>
            <c:numRef>
              <c:f>Sheet1!$B$2:$B$6</c:f>
              <c:numCache>
                <c:formatCode>General</c:formatCode>
                <c:ptCount val="5"/>
                <c:pt idx="0">
                  <c:v>20</c:v>
                </c:pt>
                <c:pt idx="1">
                  <c:v>20</c:v>
                </c:pt>
                <c:pt idx="2">
                  <c:v>20</c:v>
                </c:pt>
                <c:pt idx="3">
                  <c:v>20</c:v>
                </c:pt>
                <c:pt idx="4">
                  <c:v>20</c:v>
                </c:pt>
              </c:numCache>
            </c:numRef>
          </c:val>
          <c:extLst>
            <c:ext xmlns:c16="http://schemas.microsoft.com/office/drawing/2014/chart" uri="{C3380CC4-5D6E-409C-BE32-E72D297353CC}">
              <c16:uniqueId val="{00000000-F566-4A7E-B17C-CFBDCC0EC676}"/>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numCol="1"/>
    <a:lstStyle/>
    <a:p>
      <a:pPr>
        <a:defRPr sz="1800"/>
      </a:pPr>
      <a:endParaRPr lang="en-US"/>
    </a:p>
  </c:txPr>
  <c:externalData r:id="rId1">
    <c:autoUpdate val="0"/>
  </c:externalData>
</c:chartSpace>
</file>

<file path=ppt/comments/comment1.xml><?xml version="1.0" encoding="utf-8"?>
<p:cmLst xmlns:a="http://schemas.openxmlformats.org/drawingml/2006/main" xmlns:r="http://schemas.openxmlformats.org/officeDocument/2006/relationships" xmlns:p="http://schemas.openxmlformats.org/presentationml/2006/main">
  <p:cm authorId="3" dt="2017-01-19T12:30:45.441" idx="1">
    <p:pos x="6000" y="0"/>
    <p:text>Do you want this title twice, on both slides? How about benefits, continued.</p:text>
  </p:cm>
  <p:cm authorId="4" dt="2017-01-19T12:30:45.441" idx="1">
    <p:pos x="6000" y="100"/>
    <p:text>I';ll change. how does the rest of it look</p:tex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81C01A-E065-424C-ADFF-E8D7CFF1CB33}" type="doc">
      <dgm:prSet loTypeId="urn:microsoft.com/office/officeart/2005/8/layout/vList5#1" loCatId="list" qsTypeId="urn:microsoft.com/office/officeart/2005/8/quickstyle/simple1" qsCatId="simple" csTypeId="urn:microsoft.com/office/officeart/2005/8/colors/accent1_2" csCatId="accent1" phldr="1"/>
      <dgm:spPr/>
      <dgm:t>
        <a:bodyPr numCol="1"/>
        <a:lstStyle/>
        <a:p>
          <a:endParaRPr lang="en-US"/>
        </a:p>
      </dgm:t>
    </dgm:pt>
    <dgm:pt modelId="{56156049-F38B-4F4F-BE6D-62834C18BE01}">
      <dgm:prSet phldrT="[Text]" custT="1"/>
      <dgm:spPr/>
      <dgm:t>
        <a:bodyPr numCol="1"/>
        <a:lstStyle/>
        <a:p>
          <a:r>
            <a:rPr lang="en-US" sz="1600" dirty="0">
              <a:solidFill>
                <a:schemeClr val="tx1"/>
              </a:solidFill>
            </a:rPr>
            <a:t>0-25 years</a:t>
          </a:r>
        </a:p>
      </dgm:t>
    </dgm:pt>
    <dgm:pt modelId="{E12217F0-9541-4EDF-AD29-58F797347855}" type="parTrans" cxnId="{FC299BBE-290F-4ED2-B28B-F27BDEBB8670}">
      <dgm:prSet/>
      <dgm:spPr/>
      <dgm:t>
        <a:bodyPr numCol="1"/>
        <a:lstStyle/>
        <a:p>
          <a:endParaRPr lang="en-US"/>
        </a:p>
      </dgm:t>
    </dgm:pt>
    <dgm:pt modelId="{7EC2BF9C-889E-49C2-85C4-D0EF73D206B3}" type="sibTrans" cxnId="{FC299BBE-290F-4ED2-B28B-F27BDEBB8670}">
      <dgm:prSet/>
      <dgm:spPr/>
      <dgm:t>
        <a:bodyPr numCol="1"/>
        <a:lstStyle/>
        <a:p>
          <a:endParaRPr lang="en-US"/>
        </a:p>
      </dgm:t>
    </dgm:pt>
    <dgm:pt modelId="{25CAF470-0A95-4908-9C4F-2A5A7A9104BD}">
      <dgm:prSet phldrT="[Text]"/>
      <dgm:spPr/>
      <dgm:t>
        <a:bodyPr numCol="1"/>
        <a:lstStyle/>
        <a:p>
          <a:r>
            <a:rPr lang="en-US" dirty="0"/>
            <a:t>To build the body and mind, and to study</a:t>
          </a:r>
        </a:p>
      </dgm:t>
    </dgm:pt>
    <dgm:pt modelId="{EE1834AB-7D43-46F9-8D8A-3B05B938580A}" type="parTrans" cxnId="{253F7100-4DB2-4854-BCC0-4BD881AD8152}">
      <dgm:prSet/>
      <dgm:spPr/>
      <dgm:t>
        <a:bodyPr numCol="1"/>
        <a:lstStyle/>
        <a:p>
          <a:endParaRPr lang="en-US"/>
        </a:p>
      </dgm:t>
    </dgm:pt>
    <dgm:pt modelId="{6A07DC6F-7AF5-4A33-B812-FB051A43BA4C}" type="sibTrans" cxnId="{253F7100-4DB2-4854-BCC0-4BD881AD8152}">
      <dgm:prSet/>
      <dgm:spPr/>
      <dgm:t>
        <a:bodyPr numCol="1"/>
        <a:lstStyle/>
        <a:p>
          <a:endParaRPr lang="en-US"/>
        </a:p>
      </dgm:t>
    </dgm:pt>
    <dgm:pt modelId="{7B8E209C-FF49-4B9F-BC46-AB824239005A}">
      <dgm:prSet phldrT="[Text]" custT="1"/>
      <dgm:spPr/>
      <dgm:t>
        <a:bodyPr numCol="1"/>
        <a:lstStyle/>
        <a:p>
          <a:r>
            <a:rPr lang="en-US" sz="1600" dirty="0">
              <a:solidFill>
                <a:schemeClr val="tx1"/>
              </a:solidFill>
            </a:rPr>
            <a:t>26-50 years</a:t>
          </a:r>
        </a:p>
      </dgm:t>
    </dgm:pt>
    <dgm:pt modelId="{9679A05A-C0FD-4D5C-88D3-FCBA022FFA70}" type="parTrans" cxnId="{5E613A0C-DA84-42AB-82EE-F1DECF09DA47}">
      <dgm:prSet/>
      <dgm:spPr/>
      <dgm:t>
        <a:bodyPr numCol="1"/>
        <a:lstStyle/>
        <a:p>
          <a:endParaRPr lang="en-US"/>
        </a:p>
      </dgm:t>
    </dgm:pt>
    <dgm:pt modelId="{ADF7215C-57EF-4C99-AA3E-69A9BEF1C1C5}" type="sibTrans" cxnId="{5E613A0C-DA84-42AB-82EE-F1DECF09DA47}">
      <dgm:prSet/>
      <dgm:spPr/>
      <dgm:t>
        <a:bodyPr numCol="1"/>
        <a:lstStyle/>
        <a:p>
          <a:endParaRPr lang="en-US"/>
        </a:p>
      </dgm:t>
    </dgm:pt>
    <dgm:pt modelId="{A09344E8-A881-44BF-B128-9FDF16DE4475}">
      <dgm:prSet phldrT="[Text]"/>
      <dgm:spPr/>
      <dgm:t>
        <a:bodyPr numCol="1"/>
        <a:lstStyle/>
        <a:p>
          <a:r>
            <a:rPr lang="en-US" dirty="0"/>
            <a:t>As a householder with accompanying duties and responsibilities</a:t>
          </a:r>
        </a:p>
      </dgm:t>
    </dgm:pt>
    <dgm:pt modelId="{1A79FE13-89D8-4B87-912D-0B99A7700BB1}" type="parTrans" cxnId="{C04A069F-764B-4FF8-8948-7EB9F63D984D}">
      <dgm:prSet/>
      <dgm:spPr/>
      <dgm:t>
        <a:bodyPr numCol="1"/>
        <a:lstStyle/>
        <a:p>
          <a:endParaRPr lang="en-US"/>
        </a:p>
      </dgm:t>
    </dgm:pt>
    <dgm:pt modelId="{910A3D0A-1341-4FF5-8304-9AE7FAA54562}" type="sibTrans" cxnId="{C04A069F-764B-4FF8-8948-7EB9F63D984D}">
      <dgm:prSet/>
      <dgm:spPr/>
      <dgm:t>
        <a:bodyPr numCol="1"/>
        <a:lstStyle/>
        <a:p>
          <a:endParaRPr lang="en-US"/>
        </a:p>
      </dgm:t>
    </dgm:pt>
    <dgm:pt modelId="{F811854C-0B78-48F4-B09B-72623736B1A6}">
      <dgm:prSet phldrT="[Text]" custT="1"/>
      <dgm:spPr/>
      <dgm:t>
        <a:bodyPr numCol="1"/>
        <a:lstStyle/>
        <a:p>
          <a:r>
            <a:rPr lang="en-US" sz="1600" dirty="0">
              <a:solidFill>
                <a:schemeClr val="tx1"/>
              </a:solidFill>
            </a:rPr>
            <a:t>51-75 years</a:t>
          </a:r>
        </a:p>
      </dgm:t>
    </dgm:pt>
    <dgm:pt modelId="{9C28293B-0EAE-46A6-B836-DE76D48262BB}" type="parTrans" cxnId="{6AE4B89D-F11C-4032-91BE-FB9ADCC5E0B4}">
      <dgm:prSet/>
      <dgm:spPr/>
      <dgm:t>
        <a:bodyPr numCol="1"/>
        <a:lstStyle/>
        <a:p>
          <a:endParaRPr lang="en-US"/>
        </a:p>
      </dgm:t>
    </dgm:pt>
    <dgm:pt modelId="{86618FB8-5BD9-49D7-B8E7-17F2AC918B2D}" type="sibTrans" cxnId="{6AE4B89D-F11C-4032-91BE-FB9ADCC5E0B4}">
      <dgm:prSet/>
      <dgm:spPr/>
      <dgm:t>
        <a:bodyPr numCol="1"/>
        <a:lstStyle/>
        <a:p>
          <a:endParaRPr lang="en-US"/>
        </a:p>
      </dgm:t>
    </dgm:pt>
    <dgm:pt modelId="{5671364E-0DA7-4092-935C-10A88BC7ACA0}">
      <dgm:prSet phldrT="[Text]"/>
      <dgm:spPr/>
      <dgm:t>
        <a:bodyPr numCol="1"/>
        <a:lstStyle/>
        <a:p>
          <a:r>
            <a:rPr lang="en-US" dirty="0"/>
            <a:t>As semi-retired for dedication to more scholarly and social work</a:t>
          </a:r>
        </a:p>
      </dgm:t>
    </dgm:pt>
    <dgm:pt modelId="{E8095C6D-FC71-4E54-9EDD-B1168AE3C265}" type="parTrans" cxnId="{4E05AE5B-8CEC-4074-8035-55160CD95D8C}">
      <dgm:prSet/>
      <dgm:spPr/>
      <dgm:t>
        <a:bodyPr numCol="1"/>
        <a:lstStyle/>
        <a:p>
          <a:endParaRPr lang="en-US"/>
        </a:p>
      </dgm:t>
    </dgm:pt>
    <dgm:pt modelId="{9E19C3BD-5C85-4DC7-808D-696051FA9D26}" type="sibTrans" cxnId="{4E05AE5B-8CEC-4074-8035-55160CD95D8C}">
      <dgm:prSet/>
      <dgm:spPr/>
      <dgm:t>
        <a:bodyPr numCol="1"/>
        <a:lstStyle/>
        <a:p>
          <a:endParaRPr lang="en-US"/>
        </a:p>
      </dgm:t>
    </dgm:pt>
    <dgm:pt modelId="{5E8B0615-6007-4A14-B131-00A4660A0C95}">
      <dgm:prSet phldrT="[Text]" custT="1"/>
      <dgm:spPr/>
      <dgm:t>
        <a:bodyPr numCol="1"/>
        <a:lstStyle/>
        <a:p>
          <a:r>
            <a:rPr lang="en-US" sz="1600" dirty="0">
              <a:solidFill>
                <a:schemeClr val="tx1"/>
              </a:solidFill>
            </a:rPr>
            <a:t>76-100 years</a:t>
          </a:r>
        </a:p>
      </dgm:t>
    </dgm:pt>
    <dgm:pt modelId="{4DF418AD-7F5B-429F-9849-735BDCE8E63C}" type="parTrans" cxnId="{2C168DB0-3098-4F2E-8CD2-DCE9AC5832B0}">
      <dgm:prSet/>
      <dgm:spPr/>
      <dgm:t>
        <a:bodyPr numCol="1"/>
        <a:lstStyle/>
        <a:p>
          <a:endParaRPr lang="en-US"/>
        </a:p>
      </dgm:t>
    </dgm:pt>
    <dgm:pt modelId="{0201910A-1FBD-43DF-AE96-93E66D10ABE9}" type="sibTrans" cxnId="{2C168DB0-3098-4F2E-8CD2-DCE9AC5832B0}">
      <dgm:prSet/>
      <dgm:spPr/>
      <dgm:t>
        <a:bodyPr numCol="1"/>
        <a:lstStyle/>
        <a:p>
          <a:endParaRPr lang="en-US"/>
        </a:p>
      </dgm:t>
    </dgm:pt>
    <dgm:pt modelId="{125BC807-7F96-4CDB-AE52-5ACDB8A4103E}">
      <dgm:prSet phldrT="[Text]"/>
      <dgm:spPr/>
      <dgm:t>
        <a:bodyPr numCol="1"/>
        <a:lstStyle/>
        <a:p>
          <a:r>
            <a:rPr lang="en-US" dirty="0"/>
            <a:t>For further development of the spiritual life and spirituality</a:t>
          </a:r>
        </a:p>
      </dgm:t>
    </dgm:pt>
    <dgm:pt modelId="{8360992F-7F64-47D0-BF73-1718B036D680}" type="parTrans" cxnId="{2AC0A4C7-C484-40DE-AD88-F4CA8CC2D7C5}">
      <dgm:prSet/>
      <dgm:spPr/>
      <dgm:t>
        <a:bodyPr numCol="1"/>
        <a:lstStyle/>
        <a:p>
          <a:endParaRPr lang="en-US"/>
        </a:p>
      </dgm:t>
    </dgm:pt>
    <dgm:pt modelId="{8C065099-3316-4465-B529-4B1E1BD284FF}" type="sibTrans" cxnId="{2AC0A4C7-C484-40DE-AD88-F4CA8CC2D7C5}">
      <dgm:prSet/>
      <dgm:spPr/>
      <dgm:t>
        <a:bodyPr numCol="1"/>
        <a:lstStyle/>
        <a:p>
          <a:endParaRPr lang="en-US"/>
        </a:p>
      </dgm:t>
    </dgm:pt>
    <dgm:pt modelId="{384EA6DB-0AF8-489B-BE1F-EC420CCCDC48}" type="pres">
      <dgm:prSet presAssocID="{8D81C01A-E065-424C-ADFF-E8D7CFF1CB33}" presName="Name0" presStyleCnt="0">
        <dgm:presLayoutVars>
          <dgm:dir/>
          <dgm:animLvl val="lvl"/>
          <dgm:resizeHandles val="exact"/>
        </dgm:presLayoutVars>
      </dgm:prSet>
      <dgm:spPr/>
    </dgm:pt>
    <dgm:pt modelId="{AEAFE2FD-38E6-4ED3-B6F5-41AE5EDF3B6E}" type="pres">
      <dgm:prSet presAssocID="{56156049-F38B-4F4F-BE6D-62834C18BE01}" presName="linNode" presStyleCnt="0"/>
      <dgm:spPr/>
    </dgm:pt>
    <dgm:pt modelId="{E9C63ECF-ACC4-45D6-A1EA-408CE4C63FC5}" type="pres">
      <dgm:prSet presAssocID="{56156049-F38B-4F4F-BE6D-62834C18BE01}" presName="parentText" presStyleLbl="node1" presStyleIdx="0" presStyleCnt="4">
        <dgm:presLayoutVars>
          <dgm:chMax val="1"/>
          <dgm:bulletEnabled val="1"/>
        </dgm:presLayoutVars>
      </dgm:prSet>
      <dgm:spPr/>
    </dgm:pt>
    <dgm:pt modelId="{6B078CCB-B87E-4587-B95E-289194EC02AA}" type="pres">
      <dgm:prSet presAssocID="{56156049-F38B-4F4F-BE6D-62834C18BE01}" presName="descendantText" presStyleLbl="alignAccFollowNode1" presStyleIdx="0" presStyleCnt="4">
        <dgm:presLayoutVars>
          <dgm:bulletEnabled val="1"/>
        </dgm:presLayoutVars>
      </dgm:prSet>
      <dgm:spPr/>
    </dgm:pt>
    <dgm:pt modelId="{ECF319E7-D24E-4E16-88F7-93D5FC57E3FD}" type="pres">
      <dgm:prSet presAssocID="{7EC2BF9C-889E-49C2-85C4-D0EF73D206B3}" presName="sp" presStyleCnt="0"/>
      <dgm:spPr/>
    </dgm:pt>
    <dgm:pt modelId="{2219118E-53C3-42DD-99E4-2230B2E81F78}" type="pres">
      <dgm:prSet presAssocID="{7B8E209C-FF49-4B9F-BC46-AB824239005A}" presName="linNode" presStyleCnt="0"/>
      <dgm:spPr/>
    </dgm:pt>
    <dgm:pt modelId="{9FB7F429-7898-4664-BC08-241EC1B87143}" type="pres">
      <dgm:prSet presAssocID="{7B8E209C-FF49-4B9F-BC46-AB824239005A}" presName="parentText" presStyleLbl="node1" presStyleIdx="1" presStyleCnt="4">
        <dgm:presLayoutVars>
          <dgm:chMax val="1"/>
          <dgm:bulletEnabled val="1"/>
        </dgm:presLayoutVars>
      </dgm:prSet>
      <dgm:spPr/>
    </dgm:pt>
    <dgm:pt modelId="{EB2844D2-ACC9-42C9-9981-5E49A565F00D}" type="pres">
      <dgm:prSet presAssocID="{7B8E209C-FF49-4B9F-BC46-AB824239005A}" presName="descendantText" presStyleLbl="alignAccFollowNode1" presStyleIdx="1" presStyleCnt="4">
        <dgm:presLayoutVars>
          <dgm:bulletEnabled val="1"/>
        </dgm:presLayoutVars>
      </dgm:prSet>
      <dgm:spPr/>
    </dgm:pt>
    <dgm:pt modelId="{2F67C715-30F7-4A06-95C7-DEBF60B62800}" type="pres">
      <dgm:prSet presAssocID="{ADF7215C-57EF-4C99-AA3E-69A9BEF1C1C5}" presName="sp" presStyleCnt="0"/>
      <dgm:spPr/>
    </dgm:pt>
    <dgm:pt modelId="{E2FA9B17-211B-4C05-882D-5E38F2CB9527}" type="pres">
      <dgm:prSet presAssocID="{F811854C-0B78-48F4-B09B-72623736B1A6}" presName="linNode" presStyleCnt="0"/>
      <dgm:spPr/>
    </dgm:pt>
    <dgm:pt modelId="{6E6A4C88-6F05-4FBC-BE62-9D5CA080D9E8}" type="pres">
      <dgm:prSet presAssocID="{F811854C-0B78-48F4-B09B-72623736B1A6}" presName="parentText" presStyleLbl="node1" presStyleIdx="2" presStyleCnt="4">
        <dgm:presLayoutVars>
          <dgm:chMax val="1"/>
          <dgm:bulletEnabled val="1"/>
        </dgm:presLayoutVars>
      </dgm:prSet>
      <dgm:spPr/>
    </dgm:pt>
    <dgm:pt modelId="{E4C77E16-003C-4E4B-A9B5-58BBE3D19907}" type="pres">
      <dgm:prSet presAssocID="{F811854C-0B78-48F4-B09B-72623736B1A6}" presName="descendantText" presStyleLbl="alignAccFollowNode1" presStyleIdx="2" presStyleCnt="4">
        <dgm:presLayoutVars>
          <dgm:bulletEnabled val="1"/>
        </dgm:presLayoutVars>
      </dgm:prSet>
      <dgm:spPr/>
    </dgm:pt>
    <dgm:pt modelId="{A3E9DF7A-1DF4-45F9-807B-A04EF4B54385}" type="pres">
      <dgm:prSet presAssocID="{86618FB8-5BD9-49D7-B8E7-17F2AC918B2D}" presName="sp" presStyleCnt="0"/>
      <dgm:spPr/>
    </dgm:pt>
    <dgm:pt modelId="{3770C712-A35F-4B26-ADFC-35626E9B9506}" type="pres">
      <dgm:prSet presAssocID="{5E8B0615-6007-4A14-B131-00A4660A0C95}" presName="linNode" presStyleCnt="0"/>
      <dgm:spPr/>
    </dgm:pt>
    <dgm:pt modelId="{A7BB6696-9206-4642-83F9-A039E632D820}" type="pres">
      <dgm:prSet presAssocID="{5E8B0615-6007-4A14-B131-00A4660A0C95}" presName="parentText" presStyleLbl="node1" presStyleIdx="3" presStyleCnt="4">
        <dgm:presLayoutVars>
          <dgm:chMax val="1"/>
          <dgm:bulletEnabled val="1"/>
        </dgm:presLayoutVars>
      </dgm:prSet>
      <dgm:spPr/>
    </dgm:pt>
    <dgm:pt modelId="{F265EAB6-861C-4D9C-8A91-5C28BCAF8E05}" type="pres">
      <dgm:prSet presAssocID="{5E8B0615-6007-4A14-B131-00A4660A0C95}" presName="descendantText" presStyleLbl="alignAccFollowNode1" presStyleIdx="3" presStyleCnt="4">
        <dgm:presLayoutVars>
          <dgm:bulletEnabled val="1"/>
        </dgm:presLayoutVars>
      </dgm:prSet>
      <dgm:spPr/>
    </dgm:pt>
  </dgm:ptLst>
  <dgm:cxnLst>
    <dgm:cxn modelId="{253F7100-4DB2-4854-BCC0-4BD881AD8152}" srcId="{56156049-F38B-4F4F-BE6D-62834C18BE01}" destId="{25CAF470-0A95-4908-9C4F-2A5A7A9104BD}" srcOrd="0" destOrd="0" parTransId="{EE1834AB-7D43-46F9-8D8A-3B05B938580A}" sibTransId="{6A07DC6F-7AF5-4A33-B812-FB051A43BA4C}"/>
    <dgm:cxn modelId="{5E613A0C-DA84-42AB-82EE-F1DECF09DA47}" srcId="{8D81C01A-E065-424C-ADFF-E8D7CFF1CB33}" destId="{7B8E209C-FF49-4B9F-BC46-AB824239005A}" srcOrd="1" destOrd="0" parTransId="{9679A05A-C0FD-4D5C-88D3-FCBA022FFA70}" sibTransId="{ADF7215C-57EF-4C99-AA3E-69A9BEF1C1C5}"/>
    <dgm:cxn modelId="{5CFC2111-6372-4162-BF8F-6E9850344460}" type="presOf" srcId="{5E8B0615-6007-4A14-B131-00A4660A0C95}" destId="{A7BB6696-9206-4642-83F9-A039E632D820}" srcOrd="0" destOrd="0" presId="urn:microsoft.com/office/officeart/2005/8/layout/vList5#1"/>
    <dgm:cxn modelId="{43129918-46C2-44EF-89AB-A6EBA72D45E9}" type="presOf" srcId="{125BC807-7F96-4CDB-AE52-5ACDB8A4103E}" destId="{F265EAB6-861C-4D9C-8A91-5C28BCAF8E05}" srcOrd="0" destOrd="0" presId="urn:microsoft.com/office/officeart/2005/8/layout/vList5#1"/>
    <dgm:cxn modelId="{BACD8619-F8C1-4C4D-85C8-608405320C5B}" type="presOf" srcId="{5671364E-0DA7-4092-935C-10A88BC7ACA0}" destId="{E4C77E16-003C-4E4B-A9B5-58BBE3D19907}" srcOrd="0" destOrd="0" presId="urn:microsoft.com/office/officeart/2005/8/layout/vList5#1"/>
    <dgm:cxn modelId="{2ABAF41D-8776-4426-8FB3-F9B0BF22DE2D}" type="presOf" srcId="{F811854C-0B78-48F4-B09B-72623736B1A6}" destId="{6E6A4C88-6F05-4FBC-BE62-9D5CA080D9E8}" srcOrd="0" destOrd="0" presId="urn:microsoft.com/office/officeart/2005/8/layout/vList5#1"/>
    <dgm:cxn modelId="{4E05AE5B-8CEC-4074-8035-55160CD95D8C}" srcId="{F811854C-0B78-48F4-B09B-72623736B1A6}" destId="{5671364E-0DA7-4092-935C-10A88BC7ACA0}" srcOrd="0" destOrd="0" parTransId="{E8095C6D-FC71-4E54-9EDD-B1168AE3C265}" sibTransId="{9E19C3BD-5C85-4DC7-808D-696051FA9D26}"/>
    <dgm:cxn modelId="{57A8DB63-61EF-46A3-8BFC-3900292728A7}" type="presOf" srcId="{7B8E209C-FF49-4B9F-BC46-AB824239005A}" destId="{9FB7F429-7898-4664-BC08-241EC1B87143}" srcOrd="0" destOrd="0" presId="urn:microsoft.com/office/officeart/2005/8/layout/vList5#1"/>
    <dgm:cxn modelId="{8B344584-CAD6-4D0B-9034-A1129B88E91C}" type="presOf" srcId="{8D81C01A-E065-424C-ADFF-E8D7CFF1CB33}" destId="{384EA6DB-0AF8-489B-BE1F-EC420CCCDC48}" srcOrd="0" destOrd="0" presId="urn:microsoft.com/office/officeart/2005/8/layout/vList5#1"/>
    <dgm:cxn modelId="{6AE4B89D-F11C-4032-91BE-FB9ADCC5E0B4}" srcId="{8D81C01A-E065-424C-ADFF-E8D7CFF1CB33}" destId="{F811854C-0B78-48F4-B09B-72623736B1A6}" srcOrd="2" destOrd="0" parTransId="{9C28293B-0EAE-46A6-B836-DE76D48262BB}" sibTransId="{86618FB8-5BD9-49D7-B8E7-17F2AC918B2D}"/>
    <dgm:cxn modelId="{C04A069F-764B-4FF8-8948-7EB9F63D984D}" srcId="{7B8E209C-FF49-4B9F-BC46-AB824239005A}" destId="{A09344E8-A881-44BF-B128-9FDF16DE4475}" srcOrd="0" destOrd="0" parTransId="{1A79FE13-89D8-4B87-912D-0B99A7700BB1}" sibTransId="{910A3D0A-1341-4FF5-8304-9AE7FAA54562}"/>
    <dgm:cxn modelId="{2C168DB0-3098-4F2E-8CD2-DCE9AC5832B0}" srcId="{8D81C01A-E065-424C-ADFF-E8D7CFF1CB33}" destId="{5E8B0615-6007-4A14-B131-00A4660A0C95}" srcOrd="3" destOrd="0" parTransId="{4DF418AD-7F5B-429F-9849-735BDCE8E63C}" sibTransId="{0201910A-1FBD-43DF-AE96-93E66D10ABE9}"/>
    <dgm:cxn modelId="{FC299BBE-290F-4ED2-B28B-F27BDEBB8670}" srcId="{8D81C01A-E065-424C-ADFF-E8D7CFF1CB33}" destId="{56156049-F38B-4F4F-BE6D-62834C18BE01}" srcOrd="0" destOrd="0" parTransId="{E12217F0-9541-4EDF-AD29-58F797347855}" sibTransId="{7EC2BF9C-889E-49C2-85C4-D0EF73D206B3}"/>
    <dgm:cxn modelId="{4C943AC3-5FE0-45D5-AF75-7282140DB610}" type="presOf" srcId="{A09344E8-A881-44BF-B128-9FDF16DE4475}" destId="{EB2844D2-ACC9-42C9-9981-5E49A565F00D}" srcOrd="0" destOrd="0" presId="urn:microsoft.com/office/officeart/2005/8/layout/vList5#1"/>
    <dgm:cxn modelId="{2AC0A4C7-C484-40DE-AD88-F4CA8CC2D7C5}" srcId="{5E8B0615-6007-4A14-B131-00A4660A0C95}" destId="{125BC807-7F96-4CDB-AE52-5ACDB8A4103E}" srcOrd="0" destOrd="0" parTransId="{8360992F-7F64-47D0-BF73-1718B036D680}" sibTransId="{8C065099-3316-4465-B529-4B1E1BD284FF}"/>
    <dgm:cxn modelId="{041869C8-7D56-4123-A181-E5EEC7CF107B}" type="presOf" srcId="{56156049-F38B-4F4F-BE6D-62834C18BE01}" destId="{E9C63ECF-ACC4-45D6-A1EA-408CE4C63FC5}" srcOrd="0" destOrd="0" presId="urn:microsoft.com/office/officeart/2005/8/layout/vList5#1"/>
    <dgm:cxn modelId="{93AF70E5-8B4E-4890-A2CF-7AA8F373D199}" type="presOf" srcId="{25CAF470-0A95-4908-9C4F-2A5A7A9104BD}" destId="{6B078CCB-B87E-4587-B95E-289194EC02AA}" srcOrd="0" destOrd="0" presId="urn:microsoft.com/office/officeart/2005/8/layout/vList5#1"/>
    <dgm:cxn modelId="{521168FC-AC4B-4D78-BF4B-689EED67D282}" type="presParOf" srcId="{384EA6DB-0AF8-489B-BE1F-EC420CCCDC48}" destId="{AEAFE2FD-38E6-4ED3-B6F5-41AE5EDF3B6E}" srcOrd="0" destOrd="0" presId="urn:microsoft.com/office/officeart/2005/8/layout/vList5#1"/>
    <dgm:cxn modelId="{A560B3D5-2E00-42A9-BAE2-A3DEEB79BEBD}" type="presParOf" srcId="{AEAFE2FD-38E6-4ED3-B6F5-41AE5EDF3B6E}" destId="{E9C63ECF-ACC4-45D6-A1EA-408CE4C63FC5}" srcOrd="0" destOrd="0" presId="urn:microsoft.com/office/officeart/2005/8/layout/vList5#1"/>
    <dgm:cxn modelId="{81CF0B88-8620-49B1-A559-BE730E0875FE}" type="presParOf" srcId="{AEAFE2FD-38E6-4ED3-B6F5-41AE5EDF3B6E}" destId="{6B078CCB-B87E-4587-B95E-289194EC02AA}" srcOrd="1" destOrd="0" presId="urn:microsoft.com/office/officeart/2005/8/layout/vList5#1"/>
    <dgm:cxn modelId="{554AEFCD-F874-4BF0-886E-0B195B8448E1}" type="presParOf" srcId="{384EA6DB-0AF8-489B-BE1F-EC420CCCDC48}" destId="{ECF319E7-D24E-4E16-88F7-93D5FC57E3FD}" srcOrd="1" destOrd="0" presId="urn:microsoft.com/office/officeart/2005/8/layout/vList5#1"/>
    <dgm:cxn modelId="{67FC0AA4-54E2-48C3-8B22-E7C49AF9F083}" type="presParOf" srcId="{384EA6DB-0AF8-489B-BE1F-EC420CCCDC48}" destId="{2219118E-53C3-42DD-99E4-2230B2E81F78}" srcOrd="2" destOrd="0" presId="urn:microsoft.com/office/officeart/2005/8/layout/vList5#1"/>
    <dgm:cxn modelId="{CCA87001-29A9-4AD5-9F07-B38472B7B1B7}" type="presParOf" srcId="{2219118E-53C3-42DD-99E4-2230B2E81F78}" destId="{9FB7F429-7898-4664-BC08-241EC1B87143}" srcOrd="0" destOrd="0" presId="urn:microsoft.com/office/officeart/2005/8/layout/vList5#1"/>
    <dgm:cxn modelId="{833CC29E-247C-4AAA-810F-734653DEF77B}" type="presParOf" srcId="{2219118E-53C3-42DD-99E4-2230B2E81F78}" destId="{EB2844D2-ACC9-42C9-9981-5E49A565F00D}" srcOrd="1" destOrd="0" presId="urn:microsoft.com/office/officeart/2005/8/layout/vList5#1"/>
    <dgm:cxn modelId="{5AF6D1DC-6907-47FF-9D5C-C28C915F5392}" type="presParOf" srcId="{384EA6DB-0AF8-489B-BE1F-EC420CCCDC48}" destId="{2F67C715-30F7-4A06-95C7-DEBF60B62800}" srcOrd="3" destOrd="0" presId="urn:microsoft.com/office/officeart/2005/8/layout/vList5#1"/>
    <dgm:cxn modelId="{35547582-04D6-4430-A4D0-93CEA2349626}" type="presParOf" srcId="{384EA6DB-0AF8-489B-BE1F-EC420CCCDC48}" destId="{E2FA9B17-211B-4C05-882D-5E38F2CB9527}" srcOrd="4" destOrd="0" presId="urn:microsoft.com/office/officeart/2005/8/layout/vList5#1"/>
    <dgm:cxn modelId="{B186F985-FC63-49A1-BE40-E16A7B45AD29}" type="presParOf" srcId="{E2FA9B17-211B-4C05-882D-5E38F2CB9527}" destId="{6E6A4C88-6F05-4FBC-BE62-9D5CA080D9E8}" srcOrd="0" destOrd="0" presId="urn:microsoft.com/office/officeart/2005/8/layout/vList5#1"/>
    <dgm:cxn modelId="{A7EDB469-350C-4AF0-99EC-C97F00002E8B}" type="presParOf" srcId="{E2FA9B17-211B-4C05-882D-5E38F2CB9527}" destId="{E4C77E16-003C-4E4B-A9B5-58BBE3D19907}" srcOrd="1" destOrd="0" presId="urn:microsoft.com/office/officeart/2005/8/layout/vList5#1"/>
    <dgm:cxn modelId="{F02067EB-516A-4CF3-881E-73C8235CD35F}" type="presParOf" srcId="{384EA6DB-0AF8-489B-BE1F-EC420CCCDC48}" destId="{A3E9DF7A-1DF4-45F9-807B-A04EF4B54385}" srcOrd="5" destOrd="0" presId="urn:microsoft.com/office/officeart/2005/8/layout/vList5#1"/>
    <dgm:cxn modelId="{31464C51-1DCB-4BAE-8E69-FF5FA5B07596}" type="presParOf" srcId="{384EA6DB-0AF8-489B-BE1F-EC420CCCDC48}" destId="{3770C712-A35F-4B26-ADFC-35626E9B9506}" srcOrd="6" destOrd="0" presId="urn:microsoft.com/office/officeart/2005/8/layout/vList5#1"/>
    <dgm:cxn modelId="{EE1F5424-1111-4F1A-BFD0-3DB3F35F2207}" type="presParOf" srcId="{3770C712-A35F-4B26-ADFC-35626E9B9506}" destId="{A7BB6696-9206-4642-83F9-A039E632D820}" srcOrd="0" destOrd="0" presId="urn:microsoft.com/office/officeart/2005/8/layout/vList5#1"/>
    <dgm:cxn modelId="{6FEB6833-EC25-4AAB-829A-695056D17E00}" type="presParOf" srcId="{3770C712-A35F-4B26-ADFC-35626E9B9506}" destId="{F265EAB6-861C-4D9C-8A91-5C28BCAF8E05}" srcOrd="1" destOrd="0" presId="urn:microsoft.com/office/officeart/2005/8/layout/vList5#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BD3D894-072E-4E39-99C0-8C823BE0282E}" type="doc">
      <dgm:prSet loTypeId="urn:microsoft.com/office/officeart/2005/8/layout/matrix1#1" loCatId="matrix" qsTypeId="urn:microsoft.com/office/officeart/2005/8/quickstyle/simple1" qsCatId="simple" csTypeId="urn:microsoft.com/office/officeart/2005/8/colors/accent1_2" csCatId="accent1" phldr="1"/>
      <dgm:spPr/>
      <dgm:t>
        <a:bodyPr numCol="1"/>
        <a:lstStyle/>
        <a:p>
          <a:endParaRPr lang="en-US"/>
        </a:p>
      </dgm:t>
    </dgm:pt>
    <dgm:pt modelId="{A478EDAB-CA3D-416F-A28E-FD30A6F5CE54}">
      <dgm:prSet phldrT="[Text]"/>
      <dgm:spPr>
        <a:solidFill>
          <a:srgbClr val="00B050"/>
        </a:solidFill>
      </dgm:spPr>
      <dgm:t>
        <a:bodyPr numCol="1"/>
        <a:lstStyle/>
        <a:p>
          <a:r>
            <a:rPr lang="en-US" b="1" dirty="0"/>
            <a:t>Balanced Spirit</a:t>
          </a:r>
        </a:p>
      </dgm:t>
    </dgm:pt>
    <dgm:pt modelId="{B86B83D0-A037-4C8F-82F4-5F4DF2ACCB0C}" type="parTrans" cxnId="{FAF69065-473A-4D1B-8492-76080EDAB71C}">
      <dgm:prSet/>
      <dgm:spPr/>
      <dgm:t>
        <a:bodyPr numCol="1"/>
        <a:lstStyle/>
        <a:p>
          <a:endParaRPr lang="en-US"/>
        </a:p>
      </dgm:t>
    </dgm:pt>
    <dgm:pt modelId="{04C322CE-C642-40C2-8CE0-7F3EE7D4C0FC}" type="sibTrans" cxnId="{FAF69065-473A-4D1B-8492-76080EDAB71C}">
      <dgm:prSet/>
      <dgm:spPr/>
      <dgm:t>
        <a:bodyPr numCol="1"/>
        <a:lstStyle/>
        <a:p>
          <a:endParaRPr lang="en-US"/>
        </a:p>
      </dgm:t>
    </dgm:pt>
    <dgm:pt modelId="{3CF5B882-08D1-42EF-AB1C-BF724CE6D17C}">
      <dgm:prSet phldrT="[Text]"/>
      <dgm:spPr>
        <a:solidFill>
          <a:srgbClr val="92D050"/>
        </a:solidFill>
      </dgm:spPr>
      <dgm:t>
        <a:bodyPr numCol="1"/>
        <a:lstStyle/>
        <a:p>
          <a:r>
            <a:rPr lang="en-US" b="1" dirty="0">
              <a:solidFill>
                <a:schemeClr val="tx1"/>
              </a:solidFill>
            </a:rPr>
            <a:t>Balanced Mind</a:t>
          </a:r>
        </a:p>
      </dgm:t>
    </dgm:pt>
    <dgm:pt modelId="{234C69E4-8043-4C9F-B939-A0C11D14E661}" type="parTrans" cxnId="{4D9A00A4-6070-474D-ADDF-22E652B9C68D}">
      <dgm:prSet/>
      <dgm:spPr/>
      <dgm:t>
        <a:bodyPr numCol="1"/>
        <a:lstStyle/>
        <a:p>
          <a:endParaRPr lang="en-US"/>
        </a:p>
      </dgm:t>
    </dgm:pt>
    <dgm:pt modelId="{EEE34A3D-7A4C-4CCD-903F-AEBDB51BD207}" type="sibTrans" cxnId="{4D9A00A4-6070-474D-ADDF-22E652B9C68D}">
      <dgm:prSet/>
      <dgm:spPr/>
      <dgm:t>
        <a:bodyPr numCol="1"/>
        <a:lstStyle/>
        <a:p>
          <a:endParaRPr lang="en-US"/>
        </a:p>
      </dgm:t>
    </dgm:pt>
    <dgm:pt modelId="{AF1B2ED9-A0FA-4387-A706-919981422830}">
      <dgm:prSet phldrT="[Text]" phldr="1"/>
      <dgm:spPr/>
      <dgm:t>
        <a:bodyPr numCol="1"/>
        <a:lstStyle/>
        <a:p>
          <a:endParaRPr lang="en-US"/>
        </a:p>
      </dgm:t>
    </dgm:pt>
    <dgm:pt modelId="{0D6269E1-516F-4682-951B-B744E578132F}" type="parTrans" cxnId="{9169930B-728E-4636-961E-289A71BFC91D}">
      <dgm:prSet/>
      <dgm:spPr/>
      <dgm:t>
        <a:bodyPr numCol="1"/>
        <a:lstStyle/>
        <a:p>
          <a:endParaRPr lang="en-US"/>
        </a:p>
      </dgm:t>
    </dgm:pt>
    <dgm:pt modelId="{BBA2F4E9-6E14-47E2-8E62-86A226AFDFAF}" type="sibTrans" cxnId="{9169930B-728E-4636-961E-289A71BFC91D}">
      <dgm:prSet/>
      <dgm:spPr/>
      <dgm:t>
        <a:bodyPr numCol="1"/>
        <a:lstStyle/>
        <a:p>
          <a:endParaRPr lang="en-US"/>
        </a:p>
      </dgm:t>
    </dgm:pt>
    <dgm:pt modelId="{38A52D9D-37FB-4560-A5E3-CF1D92046995}">
      <dgm:prSet phldrT="[Text]" phldr="1"/>
      <dgm:spPr/>
      <dgm:t>
        <a:bodyPr numCol="1"/>
        <a:lstStyle/>
        <a:p>
          <a:endParaRPr lang="en-US"/>
        </a:p>
      </dgm:t>
    </dgm:pt>
    <dgm:pt modelId="{011D90A2-FCCC-434F-BBE2-F7421F2FE421}" type="parTrans" cxnId="{EEC4713B-A7B2-4544-B933-7E4FFF5592E1}">
      <dgm:prSet/>
      <dgm:spPr/>
      <dgm:t>
        <a:bodyPr numCol="1"/>
        <a:lstStyle/>
        <a:p>
          <a:endParaRPr lang="en-US"/>
        </a:p>
      </dgm:t>
    </dgm:pt>
    <dgm:pt modelId="{DF9A0467-6FD1-4F3C-B49A-6C1FB14CE584}" type="sibTrans" cxnId="{EEC4713B-A7B2-4544-B933-7E4FFF5592E1}">
      <dgm:prSet/>
      <dgm:spPr/>
      <dgm:t>
        <a:bodyPr numCol="1"/>
        <a:lstStyle/>
        <a:p>
          <a:endParaRPr lang="en-US"/>
        </a:p>
      </dgm:t>
    </dgm:pt>
    <dgm:pt modelId="{7A6D8A10-5F1D-4031-A408-C268298E1630}">
      <dgm:prSet phldrT="[Text]" phldr="1"/>
      <dgm:spPr/>
      <dgm:t>
        <a:bodyPr numCol="1"/>
        <a:lstStyle/>
        <a:p>
          <a:endParaRPr lang="en-US"/>
        </a:p>
      </dgm:t>
    </dgm:pt>
    <dgm:pt modelId="{AE50BB91-B56B-48D9-B997-9F1635ADD5C9}" type="parTrans" cxnId="{88AECB22-FAE9-48BA-BA51-B8DE9796E0ED}">
      <dgm:prSet/>
      <dgm:spPr/>
      <dgm:t>
        <a:bodyPr numCol="1"/>
        <a:lstStyle/>
        <a:p>
          <a:endParaRPr lang="en-US"/>
        </a:p>
      </dgm:t>
    </dgm:pt>
    <dgm:pt modelId="{EE4913BE-DDD4-4D69-BCF7-703F678620EB}" type="sibTrans" cxnId="{88AECB22-FAE9-48BA-BA51-B8DE9796E0ED}">
      <dgm:prSet/>
      <dgm:spPr/>
      <dgm:t>
        <a:bodyPr numCol="1"/>
        <a:lstStyle/>
        <a:p>
          <a:endParaRPr lang="en-US"/>
        </a:p>
      </dgm:t>
    </dgm:pt>
    <dgm:pt modelId="{FD1085F4-4BD6-4188-9FCD-FD14B3AC5B44}">
      <dgm:prSet phldrT="[Text]"/>
      <dgm:spPr>
        <a:solidFill>
          <a:srgbClr val="92D050"/>
        </a:solidFill>
      </dgm:spPr>
      <dgm:t>
        <a:bodyPr numCol="1"/>
        <a:lstStyle/>
        <a:p>
          <a:r>
            <a:rPr lang="en-US" b="1" dirty="0">
              <a:solidFill>
                <a:schemeClr val="tx1"/>
              </a:solidFill>
            </a:rPr>
            <a:t>Balanced Emotions</a:t>
          </a:r>
        </a:p>
      </dgm:t>
    </dgm:pt>
    <dgm:pt modelId="{6B33BE3E-C6D7-4256-A1AF-3FF78016E1C1}" type="parTrans" cxnId="{B2A3E480-A762-48CB-B6C2-AB88A6F9EC42}">
      <dgm:prSet/>
      <dgm:spPr/>
      <dgm:t>
        <a:bodyPr numCol="1"/>
        <a:lstStyle/>
        <a:p>
          <a:endParaRPr lang="en-US"/>
        </a:p>
      </dgm:t>
    </dgm:pt>
    <dgm:pt modelId="{BCDA4D51-F205-44AC-B824-3E94AD4D4E31}" type="sibTrans" cxnId="{B2A3E480-A762-48CB-B6C2-AB88A6F9EC42}">
      <dgm:prSet/>
      <dgm:spPr/>
      <dgm:t>
        <a:bodyPr numCol="1"/>
        <a:lstStyle/>
        <a:p>
          <a:endParaRPr lang="en-US"/>
        </a:p>
      </dgm:t>
    </dgm:pt>
    <dgm:pt modelId="{3016479A-CBF7-4B55-BECF-7832A9E50321}">
      <dgm:prSet phldrT="[Text]"/>
      <dgm:spPr>
        <a:solidFill>
          <a:srgbClr val="92D050"/>
        </a:solidFill>
      </dgm:spPr>
      <dgm:t>
        <a:bodyPr numCol="1"/>
        <a:lstStyle/>
        <a:p>
          <a:r>
            <a:rPr lang="en-US" b="1" dirty="0">
              <a:solidFill>
                <a:schemeClr val="tx1"/>
              </a:solidFill>
            </a:rPr>
            <a:t>Balanced Yoga</a:t>
          </a:r>
        </a:p>
      </dgm:t>
    </dgm:pt>
    <dgm:pt modelId="{14BA6417-B531-4AC2-A7FC-A7AF05D25530}" type="parTrans" cxnId="{2BCEF949-34B3-4BB4-8BB3-86F9E5655B4C}">
      <dgm:prSet/>
      <dgm:spPr/>
      <dgm:t>
        <a:bodyPr numCol="1"/>
        <a:lstStyle/>
        <a:p>
          <a:endParaRPr lang="en-US"/>
        </a:p>
      </dgm:t>
    </dgm:pt>
    <dgm:pt modelId="{13B55E29-3B0F-458C-9197-E48A1CECA490}" type="sibTrans" cxnId="{2BCEF949-34B3-4BB4-8BB3-86F9E5655B4C}">
      <dgm:prSet/>
      <dgm:spPr/>
      <dgm:t>
        <a:bodyPr numCol="1"/>
        <a:lstStyle/>
        <a:p>
          <a:endParaRPr lang="en-US"/>
        </a:p>
      </dgm:t>
    </dgm:pt>
    <dgm:pt modelId="{D5F9A1BD-C6F9-4FF5-A579-C61D628CE264}">
      <dgm:prSet phldrT="[Text]"/>
      <dgm:spPr>
        <a:solidFill>
          <a:srgbClr val="92D050"/>
        </a:solidFill>
      </dgm:spPr>
      <dgm:t>
        <a:bodyPr numCol="1"/>
        <a:lstStyle/>
        <a:p>
          <a:r>
            <a:rPr lang="en-US" b="1" dirty="0">
              <a:solidFill>
                <a:schemeClr val="tx1"/>
              </a:solidFill>
            </a:rPr>
            <a:t>Balanced Nutrition</a:t>
          </a:r>
        </a:p>
      </dgm:t>
    </dgm:pt>
    <dgm:pt modelId="{976C023F-8FD9-4D94-8257-F73756CE2413}" type="parTrans" cxnId="{3B412CD9-0808-4D93-BCAD-CDB094E16770}">
      <dgm:prSet/>
      <dgm:spPr/>
      <dgm:t>
        <a:bodyPr numCol="1"/>
        <a:lstStyle/>
        <a:p>
          <a:endParaRPr lang="en-US"/>
        </a:p>
      </dgm:t>
    </dgm:pt>
    <dgm:pt modelId="{8D064496-A85E-4F3D-B141-5A1CEBAED8D5}" type="sibTrans" cxnId="{3B412CD9-0808-4D93-BCAD-CDB094E16770}">
      <dgm:prSet/>
      <dgm:spPr/>
      <dgm:t>
        <a:bodyPr numCol="1"/>
        <a:lstStyle/>
        <a:p>
          <a:endParaRPr lang="en-US"/>
        </a:p>
      </dgm:t>
    </dgm:pt>
    <dgm:pt modelId="{995E6C55-32E8-4345-B81B-59DF17DD3DAB}" type="pres">
      <dgm:prSet presAssocID="{5BD3D894-072E-4E39-99C0-8C823BE0282E}" presName="diagram" presStyleCnt="0">
        <dgm:presLayoutVars>
          <dgm:chMax val="1"/>
          <dgm:dir/>
          <dgm:animLvl val="ctr"/>
          <dgm:resizeHandles val="exact"/>
        </dgm:presLayoutVars>
      </dgm:prSet>
      <dgm:spPr/>
    </dgm:pt>
    <dgm:pt modelId="{401B85D1-10CB-464F-BD52-903208EF6D4E}" type="pres">
      <dgm:prSet presAssocID="{5BD3D894-072E-4E39-99C0-8C823BE0282E}" presName="matrix" presStyleCnt="0"/>
      <dgm:spPr/>
    </dgm:pt>
    <dgm:pt modelId="{282CAF4A-FAAF-42A5-9197-FA2286029020}" type="pres">
      <dgm:prSet presAssocID="{5BD3D894-072E-4E39-99C0-8C823BE0282E}" presName="tile1" presStyleLbl="node1" presStyleIdx="0" presStyleCnt="4"/>
      <dgm:spPr/>
    </dgm:pt>
    <dgm:pt modelId="{6622286F-2D34-4E41-BA8E-623B5FEAD1F7}" type="pres">
      <dgm:prSet presAssocID="{5BD3D894-072E-4E39-99C0-8C823BE0282E}" presName="tile1text" presStyleLbl="node1" presStyleIdx="0" presStyleCnt="4">
        <dgm:presLayoutVars>
          <dgm:chMax val="0"/>
          <dgm:chPref val="0"/>
          <dgm:bulletEnabled val="1"/>
        </dgm:presLayoutVars>
      </dgm:prSet>
      <dgm:spPr/>
    </dgm:pt>
    <dgm:pt modelId="{63A31E5C-97C6-470F-96F6-B976330102C2}" type="pres">
      <dgm:prSet presAssocID="{5BD3D894-072E-4E39-99C0-8C823BE0282E}" presName="tile2" presStyleLbl="node1" presStyleIdx="1" presStyleCnt="4"/>
      <dgm:spPr/>
    </dgm:pt>
    <dgm:pt modelId="{70EFAF1A-0EB8-4915-A69B-ADEEF18210A7}" type="pres">
      <dgm:prSet presAssocID="{5BD3D894-072E-4E39-99C0-8C823BE0282E}" presName="tile2text" presStyleLbl="node1" presStyleIdx="1" presStyleCnt="4">
        <dgm:presLayoutVars>
          <dgm:chMax val="0"/>
          <dgm:chPref val="0"/>
          <dgm:bulletEnabled val="1"/>
        </dgm:presLayoutVars>
      </dgm:prSet>
      <dgm:spPr/>
    </dgm:pt>
    <dgm:pt modelId="{894506B1-7AFF-4335-A340-AA9C608A0FFA}" type="pres">
      <dgm:prSet presAssocID="{5BD3D894-072E-4E39-99C0-8C823BE0282E}" presName="tile3" presStyleLbl="node1" presStyleIdx="2" presStyleCnt="4"/>
      <dgm:spPr/>
    </dgm:pt>
    <dgm:pt modelId="{1DFA70DE-A7DF-4339-96AF-DB84AFB3892D}" type="pres">
      <dgm:prSet presAssocID="{5BD3D894-072E-4E39-99C0-8C823BE0282E}" presName="tile3text" presStyleLbl="node1" presStyleIdx="2" presStyleCnt="4">
        <dgm:presLayoutVars>
          <dgm:chMax val="0"/>
          <dgm:chPref val="0"/>
          <dgm:bulletEnabled val="1"/>
        </dgm:presLayoutVars>
      </dgm:prSet>
      <dgm:spPr/>
    </dgm:pt>
    <dgm:pt modelId="{DF0DF13E-019C-4771-8022-C0AAE7FC3192}" type="pres">
      <dgm:prSet presAssocID="{5BD3D894-072E-4E39-99C0-8C823BE0282E}" presName="tile4" presStyleLbl="node1" presStyleIdx="3" presStyleCnt="4"/>
      <dgm:spPr/>
    </dgm:pt>
    <dgm:pt modelId="{6F98E223-3FD7-4B24-B840-36C47352F184}" type="pres">
      <dgm:prSet presAssocID="{5BD3D894-072E-4E39-99C0-8C823BE0282E}" presName="tile4text" presStyleLbl="node1" presStyleIdx="3" presStyleCnt="4">
        <dgm:presLayoutVars>
          <dgm:chMax val="0"/>
          <dgm:chPref val="0"/>
          <dgm:bulletEnabled val="1"/>
        </dgm:presLayoutVars>
      </dgm:prSet>
      <dgm:spPr/>
    </dgm:pt>
    <dgm:pt modelId="{5F633613-47DF-4B54-AAF5-1BD2EB3389EF}" type="pres">
      <dgm:prSet presAssocID="{5BD3D894-072E-4E39-99C0-8C823BE0282E}" presName="centerTile" presStyleLbl="fgShp" presStyleIdx="0" presStyleCnt="1">
        <dgm:presLayoutVars>
          <dgm:chMax val="0"/>
          <dgm:chPref val="0"/>
        </dgm:presLayoutVars>
      </dgm:prSet>
      <dgm:spPr/>
    </dgm:pt>
  </dgm:ptLst>
  <dgm:cxnLst>
    <dgm:cxn modelId="{63DBC903-42B1-419B-945A-7231C104B2C6}" type="presOf" srcId="{5BD3D894-072E-4E39-99C0-8C823BE0282E}" destId="{995E6C55-32E8-4345-B81B-59DF17DD3DAB}" srcOrd="0" destOrd="0" presId="urn:microsoft.com/office/officeart/2005/8/layout/matrix1#1"/>
    <dgm:cxn modelId="{9169930B-728E-4636-961E-289A71BFC91D}" srcId="{A478EDAB-CA3D-416F-A28E-FD30A6F5CE54}" destId="{AF1B2ED9-A0FA-4387-A706-919981422830}" srcOrd="4" destOrd="0" parTransId="{0D6269E1-516F-4682-951B-B744E578132F}" sibTransId="{BBA2F4E9-6E14-47E2-8E62-86A226AFDFAF}"/>
    <dgm:cxn modelId="{3BC3F821-ED15-4888-B290-6723528459C4}" type="presOf" srcId="{A478EDAB-CA3D-416F-A28E-FD30A6F5CE54}" destId="{5F633613-47DF-4B54-AAF5-1BD2EB3389EF}" srcOrd="0" destOrd="0" presId="urn:microsoft.com/office/officeart/2005/8/layout/matrix1#1"/>
    <dgm:cxn modelId="{88AECB22-FAE9-48BA-BA51-B8DE9796E0ED}" srcId="{A478EDAB-CA3D-416F-A28E-FD30A6F5CE54}" destId="{7A6D8A10-5F1D-4031-A408-C268298E1630}" srcOrd="6" destOrd="0" parTransId="{AE50BB91-B56B-48D9-B997-9F1635ADD5C9}" sibTransId="{EE4913BE-DDD4-4D69-BCF7-703F678620EB}"/>
    <dgm:cxn modelId="{BA25ED2C-C0CE-4BF9-83CF-E8AB3560697F}" type="presOf" srcId="{3016479A-CBF7-4B55-BECF-7832A9E50321}" destId="{1DFA70DE-A7DF-4339-96AF-DB84AFB3892D}" srcOrd="1" destOrd="0" presId="urn:microsoft.com/office/officeart/2005/8/layout/matrix1#1"/>
    <dgm:cxn modelId="{9AE60D2E-C15E-4C65-BCEF-A39AAA1F15CF}" type="presOf" srcId="{3CF5B882-08D1-42EF-AB1C-BF724CE6D17C}" destId="{282CAF4A-FAAF-42A5-9197-FA2286029020}" srcOrd="0" destOrd="0" presId="urn:microsoft.com/office/officeart/2005/8/layout/matrix1#1"/>
    <dgm:cxn modelId="{33A45D35-40F3-4077-B6CE-F68DABBA9467}" type="presOf" srcId="{D5F9A1BD-C6F9-4FF5-A579-C61D628CE264}" destId="{6F98E223-3FD7-4B24-B840-36C47352F184}" srcOrd="1" destOrd="0" presId="urn:microsoft.com/office/officeart/2005/8/layout/matrix1#1"/>
    <dgm:cxn modelId="{EEC4713B-A7B2-4544-B933-7E4FFF5592E1}" srcId="{A478EDAB-CA3D-416F-A28E-FD30A6F5CE54}" destId="{38A52D9D-37FB-4560-A5E3-CF1D92046995}" srcOrd="5" destOrd="0" parTransId="{011D90A2-FCCC-434F-BBE2-F7421F2FE421}" sibTransId="{DF9A0467-6FD1-4F3C-B49A-6C1FB14CE584}"/>
    <dgm:cxn modelId="{B8C24540-46C0-44B5-B746-CEF0547345AC}" type="presOf" srcId="{D5F9A1BD-C6F9-4FF5-A579-C61D628CE264}" destId="{DF0DF13E-019C-4771-8022-C0AAE7FC3192}" srcOrd="0" destOrd="0" presId="urn:microsoft.com/office/officeart/2005/8/layout/matrix1#1"/>
    <dgm:cxn modelId="{C6A6D15D-4E6A-42EF-9B23-F1CBCDA1B37C}" type="presOf" srcId="{3016479A-CBF7-4B55-BECF-7832A9E50321}" destId="{894506B1-7AFF-4335-A340-AA9C608A0FFA}" srcOrd="0" destOrd="0" presId="urn:microsoft.com/office/officeart/2005/8/layout/matrix1#1"/>
    <dgm:cxn modelId="{FAF69065-473A-4D1B-8492-76080EDAB71C}" srcId="{5BD3D894-072E-4E39-99C0-8C823BE0282E}" destId="{A478EDAB-CA3D-416F-A28E-FD30A6F5CE54}" srcOrd="0" destOrd="0" parTransId="{B86B83D0-A037-4C8F-82F4-5F4DF2ACCB0C}" sibTransId="{04C322CE-C642-40C2-8CE0-7F3EE7D4C0FC}"/>
    <dgm:cxn modelId="{2BCEF949-34B3-4BB4-8BB3-86F9E5655B4C}" srcId="{A478EDAB-CA3D-416F-A28E-FD30A6F5CE54}" destId="{3016479A-CBF7-4B55-BECF-7832A9E50321}" srcOrd="2" destOrd="0" parTransId="{14BA6417-B531-4AC2-A7FC-A7AF05D25530}" sibTransId="{13B55E29-3B0F-458C-9197-E48A1CECA490}"/>
    <dgm:cxn modelId="{B2A3E480-A762-48CB-B6C2-AB88A6F9EC42}" srcId="{A478EDAB-CA3D-416F-A28E-FD30A6F5CE54}" destId="{FD1085F4-4BD6-4188-9FCD-FD14B3AC5B44}" srcOrd="1" destOrd="0" parTransId="{6B33BE3E-C6D7-4256-A1AF-3FF78016E1C1}" sibTransId="{BCDA4D51-F205-44AC-B824-3E94AD4D4E31}"/>
    <dgm:cxn modelId="{2317DF8B-A7EC-45EC-8285-DEFA051050DE}" type="presOf" srcId="{3CF5B882-08D1-42EF-AB1C-BF724CE6D17C}" destId="{6622286F-2D34-4E41-BA8E-623B5FEAD1F7}" srcOrd="1" destOrd="0" presId="urn:microsoft.com/office/officeart/2005/8/layout/matrix1#1"/>
    <dgm:cxn modelId="{4D9A00A4-6070-474D-ADDF-22E652B9C68D}" srcId="{A478EDAB-CA3D-416F-A28E-FD30A6F5CE54}" destId="{3CF5B882-08D1-42EF-AB1C-BF724CE6D17C}" srcOrd="0" destOrd="0" parTransId="{234C69E4-8043-4C9F-B939-A0C11D14E661}" sibTransId="{EEE34A3D-7A4C-4CCD-903F-AEBDB51BD207}"/>
    <dgm:cxn modelId="{FC9FD6CD-C167-46D1-A73D-0BC92806F87E}" type="presOf" srcId="{FD1085F4-4BD6-4188-9FCD-FD14B3AC5B44}" destId="{70EFAF1A-0EB8-4915-A69B-ADEEF18210A7}" srcOrd="1" destOrd="0" presId="urn:microsoft.com/office/officeart/2005/8/layout/matrix1#1"/>
    <dgm:cxn modelId="{3E4DC6CE-D2D9-49FE-9A5B-6052C88797BF}" type="presOf" srcId="{FD1085F4-4BD6-4188-9FCD-FD14B3AC5B44}" destId="{63A31E5C-97C6-470F-96F6-B976330102C2}" srcOrd="0" destOrd="0" presId="urn:microsoft.com/office/officeart/2005/8/layout/matrix1#1"/>
    <dgm:cxn modelId="{3B412CD9-0808-4D93-BCAD-CDB094E16770}" srcId="{A478EDAB-CA3D-416F-A28E-FD30A6F5CE54}" destId="{D5F9A1BD-C6F9-4FF5-A579-C61D628CE264}" srcOrd="3" destOrd="0" parTransId="{976C023F-8FD9-4D94-8257-F73756CE2413}" sibTransId="{8D064496-A85E-4F3D-B141-5A1CEBAED8D5}"/>
    <dgm:cxn modelId="{4F3010A8-7019-413F-B0EA-894D693F5874}" type="presParOf" srcId="{995E6C55-32E8-4345-B81B-59DF17DD3DAB}" destId="{401B85D1-10CB-464F-BD52-903208EF6D4E}" srcOrd="0" destOrd="0" presId="urn:microsoft.com/office/officeart/2005/8/layout/matrix1#1"/>
    <dgm:cxn modelId="{A7B1F307-7CE5-487A-A900-66F0B748AB51}" type="presParOf" srcId="{401B85D1-10CB-464F-BD52-903208EF6D4E}" destId="{282CAF4A-FAAF-42A5-9197-FA2286029020}" srcOrd="0" destOrd="0" presId="urn:microsoft.com/office/officeart/2005/8/layout/matrix1#1"/>
    <dgm:cxn modelId="{032BFA12-7D64-435C-8FC8-CE11CB6B4CCE}" type="presParOf" srcId="{401B85D1-10CB-464F-BD52-903208EF6D4E}" destId="{6622286F-2D34-4E41-BA8E-623B5FEAD1F7}" srcOrd="1" destOrd="0" presId="urn:microsoft.com/office/officeart/2005/8/layout/matrix1#1"/>
    <dgm:cxn modelId="{AE64E79A-4310-476C-9BC2-D757FE421B2C}" type="presParOf" srcId="{401B85D1-10CB-464F-BD52-903208EF6D4E}" destId="{63A31E5C-97C6-470F-96F6-B976330102C2}" srcOrd="2" destOrd="0" presId="urn:microsoft.com/office/officeart/2005/8/layout/matrix1#1"/>
    <dgm:cxn modelId="{493E5041-A985-43EC-851A-D7926E139D93}" type="presParOf" srcId="{401B85D1-10CB-464F-BD52-903208EF6D4E}" destId="{70EFAF1A-0EB8-4915-A69B-ADEEF18210A7}" srcOrd="3" destOrd="0" presId="urn:microsoft.com/office/officeart/2005/8/layout/matrix1#1"/>
    <dgm:cxn modelId="{2D740D05-9B96-45E0-9EA9-AE860D2C55FF}" type="presParOf" srcId="{401B85D1-10CB-464F-BD52-903208EF6D4E}" destId="{894506B1-7AFF-4335-A340-AA9C608A0FFA}" srcOrd="4" destOrd="0" presId="urn:microsoft.com/office/officeart/2005/8/layout/matrix1#1"/>
    <dgm:cxn modelId="{7C63AD1C-5FE7-446D-BFC3-024CCBE0BF31}" type="presParOf" srcId="{401B85D1-10CB-464F-BD52-903208EF6D4E}" destId="{1DFA70DE-A7DF-4339-96AF-DB84AFB3892D}" srcOrd="5" destOrd="0" presId="urn:microsoft.com/office/officeart/2005/8/layout/matrix1#1"/>
    <dgm:cxn modelId="{D04C5326-CCB9-4DB7-A5F1-DA1773768882}" type="presParOf" srcId="{401B85D1-10CB-464F-BD52-903208EF6D4E}" destId="{DF0DF13E-019C-4771-8022-C0AAE7FC3192}" srcOrd="6" destOrd="0" presId="urn:microsoft.com/office/officeart/2005/8/layout/matrix1#1"/>
    <dgm:cxn modelId="{BD7FEE86-34A3-478A-A42B-81B5F4638AE7}" type="presParOf" srcId="{401B85D1-10CB-464F-BD52-903208EF6D4E}" destId="{6F98E223-3FD7-4B24-B840-36C47352F184}" srcOrd="7" destOrd="0" presId="urn:microsoft.com/office/officeart/2005/8/layout/matrix1#1"/>
    <dgm:cxn modelId="{29C52E4F-A324-442D-9F54-A20A2C74A022}" type="presParOf" srcId="{995E6C55-32E8-4345-B81B-59DF17DD3DAB}" destId="{5F633613-47DF-4B54-AAF5-1BD2EB3389EF}" srcOrd="1" destOrd="0" presId="urn:microsoft.com/office/officeart/2005/8/layout/matrix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64A3A04-AE7D-4D0C-9931-6CB3B9A75B72}" type="doc">
      <dgm:prSet loTypeId="urn:microsoft.com/office/officeart/2005/8/layout/pyramid4#1" loCatId="relationship" qsTypeId="urn:microsoft.com/office/officeart/2005/8/quickstyle/simple1" qsCatId="simple" csTypeId="urn:microsoft.com/office/officeart/2005/8/colors/accent1_2" csCatId="accent1" phldr="1"/>
      <dgm:spPr/>
      <dgm:t>
        <a:bodyPr numCol="1"/>
        <a:lstStyle/>
        <a:p>
          <a:endParaRPr lang="en-US"/>
        </a:p>
      </dgm:t>
    </dgm:pt>
    <dgm:pt modelId="{C5EE2FE4-C0DC-4451-B233-8F7F37F9FCA3}">
      <dgm:prSet phldrT="[Text]" custT="1"/>
      <dgm:spPr/>
      <dgm:t>
        <a:bodyPr numCol="1"/>
        <a:lstStyle/>
        <a:p>
          <a:r>
            <a:rPr lang="en-US" sz="1400" dirty="0">
              <a:solidFill>
                <a:schemeClr val="tx1"/>
              </a:solidFill>
            </a:rPr>
            <a:t>Emotions</a:t>
          </a:r>
        </a:p>
      </dgm:t>
    </dgm:pt>
    <dgm:pt modelId="{97F72EFE-CCF9-4E40-BBAD-2F4AAAB9C063}" type="parTrans" cxnId="{677CD772-03FE-4FE1-836C-EBDA2B78D4D7}">
      <dgm:prSet/>
      <dgm:spPr/>
      <dgm:t>
        <a:bodyPr numCol="1"/>
        <a:lstStyle/>
        <a:p>
          <a:endParaRPr lang="en-US"/>
        </a:p>
      </dgm:t>
    </dgm:pt>
    <dgm:pt modelId="{2F7BFE8F-E60A-4C95-8BF4-3BC3CE9D1668}" type="sibTrans" cxnId="{677CD772-03FE-4FE1-836C-EBDA2B78D4D7}">
      <dgm:prSet/>
      <dgm:spPr/>
      <dgm:t>
        <a:bodyPr numCol="1"/>
        <a:lstStyle/>
        <a:p>
          <a:endParaRPr lang="en-US"/>
        </a:p>
      </dgm:t>
    </dgm:pt>
    <dgm:pt modelId="{D4A131B7-DF1D-4E42-BACB-4C8A95582E30}">
      <dgm:prSet phldrT="[Text]" custT="1"/>
      <dgm:spPr/>
      <dgm:t>
        <a:bodyPr numCol="1"/>
        <a:lstStyle/>
        <a:p>
          <a:r>
            <a:rPr lang="en-US" sz="1400" dirty="0">
              <a:solidFill>
                <a:schemeClr val="tx1"/>
              </a:solidFill>
            </a:rPr>
            <a:t>Mind</a:t>
          </a:r>
        </a:p>
      </dgm:t>
    </dgm:pt>
    <dgm:pt modelId="{51592B6A-82E3-44A4-8DAF-FD5ACE1C3FEC}" type="parTrans" cxnId="{1E6BCA26-1BEB-4FAF-A805-FAA9D0099EC8}">
      <dgm:prSet/>
      <dgm:spPr/>
      <dgm:t>
        <a:bodyPr numCol="1"/>
        <a:lstStyle/>
        <a:p>
          <a:endParaRPr lang="en-US"/>
        </a:p>
      </dgm:t>
    </dgm:pt>
    <dgm:pt modelId="{98FE3E7D-AEEA-43A7-9F71-1CF671F1B522}" type="sibTrans" cxnId="{1E6BCA26-1BEB-4FAF-A805-FAA9D0099EC8}">
      <dgm:prSet/>
      <dgm:spPr/>
      <dgm:t>
        <a:bodyPr numCol="1"/>
        <a:lstStyle/>
        <a:p>
          <a:endParaRPr lang="en-US"/>
        </a:p>
      </dgm:t>
    </dgm:pt>
    <dgm:pt modelId="{B3B776EB-F4B7-4C05-8C20-11F745F5B1D2}">
      <dgm:prSet phldrT="[Text]" custT="1"/>
      <dgm:spPr/>
      <dgm:t>
        <a:bodyPr numCol="1"/>
        <a:lstStyle/>
        <a:p>
          <a:r>
            <a:rPr lang="en-US" sz="1400" dirty="0">
              <a:solidFill>
                <a:schemeClr val="tx1"/>
              </a:solidFill>
            </a:rPr>
            <a:t>Spirit</a:t>
          </a:r>
        </a:p>
      </dgm:t>
    </dgm:pt>
    <dgm:pt modelId="{F69074AD-E1D9-4654-B889-A4B83C84BA2B}" type="parTrans" cxnId="{F64AE59E-CE41-42E6-B128-503D08A8BF8A}">
      <dgm:prSet/>
      <dgm:spPr/>
      <dgm:t>
        <a:bodyPr numCol="1"/>
        <a:lstStyle/>
        <a:p>
          <a:endParaRPr lang="en-US"/>
        </a:p>
      </dgm:t>
    </dgm:pt>
    <dgm:pt modelId="{07ADCA8E-2F31-4075-B843-4C1508ADCF29}" type="sibTrans" cxnId="{F64AE59E-CE41-42E6-B128-503D08A8BF8A}">
      <dgm:prSet/>
      <dgm:spPr/>
      <dgm:t>
        <a:bodyPr numCol="1"/>
        <a:lstStyle/>
        <a:p>
          <a:endParaRPr lang="en-US"/>
        </a:p>
      </dgm:t>
    </dgm:pt>
    <dgm:pt modelId="{F0D85EFA-5FE2-4FF9-83E0-0AB58EF26F91}">
      <dgm:prSet phldrT="[Text]" custT="1"/>
      <dgm:spPr/>
      <dgm:t>
        <a:bodyPr numCol="1"/>
        <a:lstStyle/>
        <a:p>
          <a:r>
            <a:rPr lang="en-US" sz="1400" dirty="0">
              <a:solidFill>
                <a:schemeClr val="tx1"/>
              </a:solidFill>
            </a:rPr>
            <a:t>Body</a:t>
          </a:r>
        </a:p>
      </dgm:t>
    </dgm:pt>
    <dgm:pt modelId="{03439F85-3CFE-4BC1-8D02-1925D3639FD0}" type="parTrans" cxnId="{278D0A61-A751-4EAD-B012-664119513D6B}">
      <dgm:prSet/>
      <dgm:spPr/>
      <dgm:t>
        <a:bodyPr numCol="1"/>
        <a:lstStyle/>
        <a:p>
          <a:endParaRPr lang="en-US"/>
        </a:p>
      </dgm:t>
    </dgm:pt>
    <dgm:pt modelId="{62F6BAEC-05C7-4E6A-82CC-9469008A33EB}" type="sibTrans" cxnId="{278D0A61-A751-4EAD-B012-664119513D6B}">
      <dgm:prSet/>
      <dgm:spPr/>
      <dgm:t>
        <a:bodyPr numCol="1"/>
        <a:lstStyle/>
        <a:p>
          <a:endParaRPr lang="en-US"/>
        </a:p>
      </dgm:t>
    </dgm:pt>
    <dgm:pt modelId="{16B11AD5-3291-420E-A530-06660CD0957F}" type="pres">
      <dgm:prSet presAssocID="{264A3A04-AE7D-4D0C-9931-6CB3B9A75B72}" presName="compositeShape" presStyleCnt="0">
        <dgm:presLayoutVars>
          <dgm:chMax val="9"/>
          <dgm:dir/>
          <dgm:resizeHandles val="exact"/>
        </dgm:presLayoutVars>
      </dgm:prSet>
      <dgm:spPr/>
    </dgm:pt>
    <dgm:pt modelId="{3A29F930-6324-4149-B1CB-BB938E86364F}" type="pres">
      <dgm:prSet presAssocID="{264A3A04-AE7D-4D0C-9931-6CB3B9A75B72}" presName="triangle1" presStyleLbl="node1" presStyleIdx="0" presStyleCnt="4">
        <dgm:presLayoutVars>
          <dgm:bulletEnabled val="1"/>
        </dgm:presLayoutVars>
      </dgm:prSet>
      <dgm:spPr/>
    </dgm:pt>
    <dgm:pt modelId="{FD661564-8061-4530-AEA9-CF372F159DB9}" type="pres">
      <dgm:prSet presAssocID="{264A3A04-AE7D-4D0C-9931-6CB3B9A75B72}" presName="triangle2" presStyleLbl="node1" presStyleIdx="1" presStyleCnt="4" custLinFactNeighborX="2326">
        <dgm:presLayoutVars>
          <dgm:bulletEnabled val="1"/>
        </dgm:presLayoutVars>
      </dgm:prSet>
      <dgm:spPr/>
    </dgm:pt>
    <dgm:pt modelId="{DBE03CAC-84E1-4082-82AA-4402A8A4B079}" type="pres">
      <dgm:prSet presAssocID="{264A3A04-AE7D-4D0C-9931-6CB3B9A75B72}" presName="triangle3" presStyleLbl="node1" presStyleIdx="2" presStyleCnt="4">
        <dgm:presLayoutVars>
          <dgm:bulletEnabled val="1"/>
        </dgm:presLayoutVars>
      </dgm:prSet>
      <dgm:spPr/>
    </dgm:pt>
    <dgm:pt modelId="{CEF63849-48B2-4935-84E8-A25FAF6A4067}" type="pres">
      <dgm:prSet presAssocID="{264A3A04-AE7D-4D0C-9931-6CB3B9A75B72}" presName="triangle4" presStyleLbl="node1" presStyleIdx="3" presStyleCnt="4">
        <dgm:presLayoutVars>
          <dgm:bulletEnabled val="1"/>
        </dgm:presLayoutVars>
      </dgm:prSet>
      <dgm:spPr/>
    </dgm:pt>
  </dgm:ptLst>
  <dgm:cxnLst>
    <dgm:cxn modelId="{B97FDD1D-374D-409C-976C-24AFF33E03AB}" type="presOf" srcId="{F0D85EFA-5FE2-4FF9-83E0-0AB58EF26F91}" destId="{CEF63849-48B2-4935-84E8-A25FAF6A4067}" srcOrd="0" destOrd="0" presId="urn:microsoft.com/office/officeart/2005/8/layout/pyramid4#1"/>
    <dgm:cxn modelId="{1E6BCA26-1BEB-4FAF-A805-FAA9D0099EC8}" srcId="{264A3A04-AE7D-4D0C-9931-6CB3B9A75B72}" destId="{D4A131B7-DF1D-4E42-BACB-4C8A95582E30}" srcOrd="1" destOrd="0" parTransId="{51592B6A-82E3-44A4-8DAF-FD5ACE1C3FEC}" sibTransId="{98FE3E7D-AEEA-43A7-9F71-1CF671F1B522}"/>
    <dgm:cxn modelId="{85014534-D2F4-449E-AB1D-4BA6C76F67EA}" type="presOf" srcId="{C5EE2FE4-C0DC-4451-B233-8F7F37F9FCA3}" destId="{3A29F930-6324-4149-B1CB-BB938E86364F}" srcOrd="0" destOrd="0" presId="urn:microsoft.com/office/officeart/2005/8/layout/pyramid4#1"/>
    <dgm:cxn modelId="{278D0A61-A751-4EAD-B012-664119513D6B}" srcId="{264A3A04-AE7D-4D0C-9931-6CB3B9A75B72}" destId="{F0D85EFA-5FE2-4FF9-83E0-0AB58EF26F91}" srcOrd="3" destOrd="0" parTransId="{03439F85-3CFE-4BC1-8D02-1925D3639FD0}" sibTransId="{62F6BAEC-05C7-4E6A-82CC-9469008A33EB}"/>
    <dgm:cxn modelId="{1345F14D-1A96-477E-92BF-E428DA03A11E}" type="presOf" srcId="{B3B776EB-F4B7-4C05-8C20-11F745F5B1D2}" destId="{DBE03CAC-84E1-4082-82AA-4402A8A4B079}" srcOrd="0" destOrd="0" presId="urn:microsoft.com/office/officeart/2005/8/layout/pyramid4#1"/>
    <dgm:cxn modelId="{677CD772-03FE-4FE1-836C-EBDA2B78D4D7}" srcId="{264A3A04-AE7D-4D0C-9931-6CB3B9A75B72}" destId="{C5EE2FE4-C0DC-4451-B233-8F7F37F9FCA3}" srcOrd="0" destOrd="0" parTransId="{97F72EFE-CCF9-4E40-BBAD-2F4AAAB9C063}" sibTransId="{2F7BFE8F-E60A-4C95-8BF4-3BC3CE9D1668}"/>
    <dgm:cxn modelId="{F64AE59E-CE41-42E6-B128-503D08A8BF8A}" srcId="{264A3A04-AE7D-4D0C-9931-6CB3B9A75B72}" destId="{B3B776EB-F4B7-4C05-8C20-11F745F5B1D2}" srcOrd="2" destOrd="0" parTransId="{F69074AD-E1D9-4654-B889-A4B83C84BA2B}" sibTransId="{07ADCA8E-2F31-4075-B843-4C1508ADCF29}"/>
    <dgm:cxn modelId="{A1FE2AE0-5E2A-4B7F-8E5B-CDB40FA03FC2}" type="presOf" srcId="{D4A131B7-DF1D-4E42-BACB-4C8A95582E30}" destId="{FD661564-8061-4530-AEA9-CF372F159DB9}" srcOrd="0" destOrd="0" presId="urn:microsoft.com/office/officeart/2005/8/layout/pyramid4#1"/>
    <dgm:cxn modelId="{06C7A4E8-7C05-4F8C-BBD8-DC445FFED12F}" type="presOf" srcId="{264A3A04-AE7D-4D0C-9931-6CB3B9A75B72}" destId="{16B11AD5-3291-420E-A530-06660CD0957F}" srcOrd="0" destOrd="0" presId="urn:microsoft.com/office/officeart/2005/8/layout/pyramid4#1"/>
    <dgm:cxn modelId="{495C6561-7F06-4915-92A4-4B3E636A57E6}" type="presParOf" srcId="{16B11AD5-3291-420E-A530-06660CD0957F}" destId="{3A29F930-6324-4149-B1CB-BB938E86364F}" srcOrd="0" destOrd="0" presId="urn:microsoft.com/office/officeart/2005/8/layout/pyramid4#1"/>
    <dgm:cxn modelId="{81F35004-BDD7-47F5-9B77-7DF86EF5BEC9}" type="presParOf" srcId="{16B11AD5-3291-420E-A530-06660CD0957F}" destId="{FD661564-8061-4530-AEA9-CF372F159DB9}" srcOrd="1" destOrd="0" presId="urn:microsoft.com/office/officeart/2005/8/layout/pyramid4#1"/>
    <dgm:cxn modelId="{30F38120-D791-4A13-8C0F-9F626FD95515}" type="presParOf" srcId="{16B11AD5-3291-420E-A530-06660CD0957F}" destId="{DBE03CAC-84E1-4082-82AA-4402A8A4B079}" srcOrd="2" destOrd="0" presId="urn:microsoft.com/office/officeart/2005/8/layout/pyramid4#1"/>
    <dgm:cxn modelId="{93C9ED5E-D772-4EAA-A446-5FA3AD29886E}" type="presParOf" srcId="{16B11AD5-3291-420E-A530-06660CD0957F}" destId="{CEF63849-48B2-4935-84E8-A25FAF6A4067}" srcOrd="3" destOrd="0" presId="urn:microsoft.com/office/officeart/2005/8/layout/pyramid4#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64A3A04-AE7D-4D0C-9931-6CB3B9A75B72}" type="doc">
      <dgm:prSet loTypeId="urn:microsoft.com/office/officeart/2005/8/layout/pyramid4#2" loCatId="relationship" qsTypeId="urn:microsoft.com/office/officeart/2005/8/quickstyle/simple1" qsCatId="simple" csTypeId="urn:microsoft.com/office/officeart/2005/8/colors/accent1_2" csCatId="accent1" phldr="1"/>
      <dgm:spPr/>
      <dgm:t>
        <a:bodyPr numCol="1"/>
        <a:lstStyle/>
        <a:p>
          <a:endParaRPr lang="en-US"/>
        </a:p>
      </dgm:t>
    </dgm:pt>
    <dgm:pt modelId="{C5EE2FE4-C0DC-4451-B233-8F7F37F9FCA3}">
      <dgm:prSet phldrT="[Text]" custT="1"/>
      <dgm:spPr/>
      <dgm:t>
        <a:bodyPr numCol="1"/>
        <a:lstStyle/>
        <a:p>
          <a:r>
            <a:rPr lang="en-US" sz="1400" dirty="0">
              <a:solidFill>
                <a:schemeClr val="tx1"/>
              </a:solidFill>
            </a:rPr>
            <a:t>Emotions</a:t>
          </a:r>
        </a:p>
      </dgm:t>
    </dgm:pt>
    <dgm:pt modelId="{97F72EFE-CCF9-4E40-BBAD-2F4AAAB9C063}" type="parTrans" cxnId="{677CD772-03FE-4FE1-836C-EBDA2B78D4D7}">
      <dgm:prSet/>
      <dgm:spPr/>
      <dgm:t>
        <a:bodyPr numCol="1"/>
        <a:lstStyle/>
        <a:p>
          <a:endParaRPr lang="en-US"/>
        </a:p>
      </dgm:t>
    </dgm:pt>
    <dgm:pt modelId="{2F7BFE8F-E60A-4C95-8BF4-3BC3CE9D1668}" type="sibTrans" cxnId="{677CD772-03FE-4FE1-836C-EBDA2B78D4D7}">
      <dgm:prSet/>
      <dgm:spPr/>
      <dgm:t>
        <a:bodyPr numCol="1"/>
        <a:lstStyle/>
        <a:p>
          <a:endParaRPr lang="en-US"/>
        </a:p>
      </dgm:t>
    </dgm:pt>
    <dgm:pt modelId="{D4A131B7-DF1D-4E42-BACB-4C8A95582E30}">
      <dgm:prSet phldrT="[Text]" custT="1"/>
      <dgm:spPr/>
      <dgm:t>
        <a:bodyPr numCol="1"/>
        <a:lstStyle/>
        <a:p>
          <a:r>
            <a:rPr lang="en-US" sz="1400" dirty="0">
              <a:solidFill>
                <a:schemeClr val="tx1"/>
              </a:solidFill>
            </a:rPr>
            <a:t>Mind</a:t>
          </a:r>
        </a:p>
      </dgm:t>
    </dgm:pt>
    <dgm:pt modelId="{51592B6A-82E3-44A4-8DAF-FD5ACE1C3FEC}" type="parTrans" cxnId="{1E6BCA26-1BEB-4FAF-A805-FAA9D0099EC8}">
      <dgm:prSet/>
      <dgm:spPr/>
      <dgm:t>
        <a:bodyPr numCol="1"/>
        <a:lstStyle/>
        <a:p>
          <a:endParaRPr lang="en-US"/>
        </a:p>
      </dgm:t>
    </dgm:pt>
    <dgm:pt modelId="{98FE3E7D-AEEA-43A7-9F71-1CF671F1B522}" type="sibTrans" cxnId="{1E6BCA26-1BEB-4FAF-A805-FAA9D0099EC8}">
      <dgm:prSet/>
      <dgm:spPr/>
      <dgm:t>
        <a:bodyPr numCol="1"/>
        <a:lstStyle/>
        <a:p>
          <a:endParaRPr lang="en-US"/>
        </a:p>
      </dgm:t>
    </dgm:pt>
    <dgm:pt modelId="{B3B776EB-F4B7-4C05-8C20-11F745F5B1D2}">
      <dgm:prSet phldrT="[Text]" custT="1"/>
      <dgm:spPr/>
      <dgm:t>
        <a:bodyPr numCol="1"/>
        <a:lstStyle/>
        <a:p>
          <a:r>
            <a:rPr lang="en-US" sz="1400" dirty="0">
              <a:solidFill>
                <a:schemeClr val="tx1"/>
              </a:solidFill>
            </a:rPr>
            <a:t>Spirit</a:t>
          </a:r>
        </a:p>
      </dgm:t>
    </dgm:pt>
    <dgm:pt modelId="{F69074AD-E1D9-4654-B889-A4B83C84BA2B}" type="parTrans" cxnId="{F64AE59E-CE41-42E6-B128-503D08A8BF8A}">
      <dgm:prSet/>
      <dgm:spPr/>
      <dgm:t>
        <a:bodyPr numCol="1"/>
        <a:lstStyle/>
        <a:p>
          <a:endParaRPr lang="en-US"/>
        </a:p>
      </dgm:t>
    </dgm:pt>
    <dgm:pt modelId="{07ADCA8E-2F31-4075-B843-4C1508ADCF29}" type="sibTrans" cxnId="{F64AE59E-CE41-42E6-B128-503D08A8BF8A}">
      <dgm:prSet/>
      <dgm:spPr/>
      <dgm:t>
        <a:bodyPr numCol="1"/>
        <a:lstStyle/>
        <a:p>
          <a:endParaRPr lang="en-US"/>
        </a:p>
      </dgm:t>
    </dgm:pt>
    <dgm:pt modelId="{F0D85EFA-5FE2-4FF9-83E0-0AB58EF26F91}">
      <dgm:prSet phldrT="[Text]" custT="1"/>
      <dgm:spPr/>
      <dgm:t>
        <a:bodyPr numCol="1"/>
        <a:lstStyle/>
        <a:p>
          <a:r>
            <a:rPr lang="en-US" sz="1400" dirty="0">
              <a:solidFill>
                <a:schemeClr val="tx1"/>
              </a:solidFill>
            </a:rPr>
            <a:t>Body</a:t>
          </a:r>
        </a:p>
      </dgm:t>
    </dgm:pt>
    <dgm:pt modelId="{03439F85-3CFE-4BC1-8D02-1925D3639FD0}" type="parTrans" cxnId="{278D0A61-A751-4EAD-B012-664119513D6B}">
      <dgm:prSet/>
      <dgm:spPr/>
      <dgm:t>
        <a:bodyPr numCol="1"/>
        <a:lstStyle/>
        <a:p>
          <a:endParaRPr lang="en-US"/>
        </a:p>
      </dgm:t>
    </dgm:pt>
    <dgm:pt modelId="{62F6BAEC-05C7-4E6A-82CC-9469008A33EB}" type="sibTrans" cxnId="{278D0A61-A751-4EAD-B012-664119513D6B}">
      <dgm:prSet/>
      <dgm:spPr/>
      <dgm:t>
        <a:bodyPr numCol="1"/>
        <a:lstStyle/>
        <a:p>
          <a:endParaRPr lang="en-US"/>
        </a:p>
      </dgm:t>
    </dgm:pt>
    <dgm:pt modelId="{16B11AD5-3291-420E-A530-06660CD0957F}" type="pres">
      <dgm:prSet presAssocID="{264A3A04-AE7D-4D0C-9931-6CB3B9A75B72}" presName="compositeShape" presStyleCnt="0">
        <dgm:presLayoutVars>
          <dgm:chMax val="9"/>
          <dgm:dir/>
          <dgm:resizeHandles val="exact"/>
        </dgm:presLayoutVars>
      </dgm:prSet>
      <dgm:spPr/>
    </dgm:pt>
    <dgm:pt modelId="{3A29F930-6324-4149-B1CB-BB938E86364F}" type="pres">
      <dgm:prSet presAssocID="{264A3A04-AE7D-4D0C-9931-6CB3B9A75B72}" presName="triangle1" presStyleLbl="node1" presStyleIdx="0" presStyleCnt="4">
        <dgm:presLayoutVars>
          <dgm:bulletEnabled val="1"/>
        </dgm:presLayoutVars>
      </dgm:prSet>
      <dgm:spPr/>
    </dgm:pt>
    <dgm:pt modelId="{FD661564-8061-4530-AEA9-CF372F159DB9}" type="pres">
      <dgm:prSet presAssocID="{264A3A04-AE7D-4D0C-9931-6CB3B9A75B72}" presName="triangle2" presStyleLbl="node1" presStyleIdx="1" presStyleCnt="4" custLinFactNeighborX="2326">
        <dgm:presLayoutVars>
          <dgm:bulletEnabled val="1"/>
        </dgm:presLayoutVars>
      </dgm:prSet>
      <dgm:spPr/>
    </dgm:pt>
    <dgm:pt modelId="{DBE03CAC-84E1-4082-82AA-4402A8A4B079}" type="pres">
      <dgm:prSet presAssocID="{264A3A04-AE7D-4D0C-9931-6CB3B9A75B72}" presName="triangle3" presStyleLbl="node1" presStyleIdx="2" presStyleCnt="4">
        <dgm:presLayoutVars>
          <dgm:bulletEnabled val="1"/>
        </dgm:presLayoutVars>
      </dgm:prSet>
      <dgm:spPr/>
    </dgm:pt>
    <dgm:pt modelId="{CEF63849-48B2-4935-84E8-A25FAF6A4067}" type="pres">
      <dgm:prSet presAssocID="{264A3A04-AE7D-4D0C-9931-6CB3B9A75B72}" presName="triangle4" presStyleLbl="node1" presStyleIdx="3" presStyleCnt="4">
        <dgm:presLayoutVars>
          <dgm:bulletEnabled val="1"/>
        </dgm:presLayoutVars>
      </dgm:prSet>
      <dgm:spPr/>
    </dgm:pt>
  </dgm:ptLst>
  <dgm:cxnLst>
    <dgm:cxn modelId="{1E6BCA26-1BEB-4FAF-A805-FAA9D0099EC8}" srcId="{264A3A04-AE7D-4D0C-9931-6CB3B9A75B72}" destId="{D4A131B7-DF1D-4E42-BACB-4C8A95582E30}" srcOrd="1" destOrd="0" parTransId="{51592B6A-82E3-44A4-8DAF-FD5ACE1C3FEC}" sibTransId="{98FE3E7D-AEEA-43A7-9F71-1CF671F1B522}"/>
    <dgm:cxn modelId="{278D0A61-A751-4EAD-B012-664119513D6B}" srcId="{264A3A04-AE7D-4D0C-9931-6CB3B9A75B72}" destId="{F0D85EFA-5FE2-4FF9-83E0-0AB58EF26F91}" srcOrd="3" destOrd="0" parTransId="{03439F85-3CFE-4BC1-8D02-1925D3639FD0}" sibTransId="{62F6BAEC-05C7-4E6A-82CC-9469008A33EB}"/>
    <dgm:cxn modelId="{CDF9256D-E7AF-4A31-A9C8-AF9ACC05A56B}" type="presOf" srcId="{264A3A04-AE7D-4D0C-9931-6CB3B9A75B72}" destId="{16B11AD5-3291-420E-A530-06660CD0957F}" srcOrd="0" destOrd="0" presId="urn:microsoft.com/office/officeart/2005/8/layout/pyramid4#2"/>
    <dgm:cxn modelId="{295D1851-94AB-4DD1-B055-5B3D7E8AA7C0}" type="presOf" srcId="{D4A131B7-DF1D-4E42-BACB-4C8A95582E30}" destId="{FD661564-8061-4530-AEA9-CF372F159DB9}" srcOrd="0" destOrd="0" presId="urn:microsoft.com/office/officeart/2005/8/layout/pyramid4#2"/>
    <dgm:cxn modelId="{677CD772-03FE-4FE1-836C-EBDA2B78D4D7}" srcId="{264A3A04-AE7D-4D0C-9931-6CB3B9A75B72}" destId="{C5EE2FE4-C0DC-4451-B233-8F7F37F9FCA3}" srcOrd="0" destOrd="0" parTransId="{97F72EFE-CCF9-4E40-BBAD-2F4AAAB9C063}" sibTransId="{2F7BFE8F-E60A-4C95-8BF4-3BC3CE9D1668}"/>
    <dgm:cxn modelId="{28931877-98D0-4700-A72F-286905A9344A}" type="presOf" srcId="{C5EE2FE4-C0DC-4451-B233-8F7F37F9FCA3}" destId="{3A29F930-6324-4149-B1CB-BB938E86364F}" srcOrd="0" destOrd="0" presId="urn:microsoft.com/office/officeart/2005/8/layout/pyramid4#2"/>
    <dgm:cxn modelId="{54259A88-171E-4865-AB07-DBB775D076F2}" type="presOf" srcId="{F0D85EFA-5FE2-4FF9-83E0-0AB58EF26F91}" destId="{CEF63849-48B2-4935-84E8-A25FAF6A4067}" srcOrd="0" destOrd="0" presId="urn:microsoft.com/office/officeart/2005/8/layout/pyramid4#2"/>
    <dgm:cxn modelId="{71D6DB8D-1541-4D1D-AE70-E80E3801E4E2}" type="presOf" srcId="{B3B776EB-F4B7-4C05-8C20-11F745F5B1D2}" destId="{DBE03CAC-84E1-4082-82AA-4402A8A4B079}" srcOrd="0" destOrd="0" presId="urn:microsoft.com/office/officeart/2005/8/layout/pyramid4#2"/>
    <dgm:cxn modelId="{F64AE59E-CE41-42E6-B128-503D08A8BF8A}" srcId="{264A3A04-AE7D-4D0C-9931-6CB3B9A75B72}" destId="{B3B776EB-F4B7-4C05-8C20-11F745F5B1D2}" srcOrd="2" destOrd="0" parTransId="{F69074AD-E1D9-4654-B889-A4B83C84BA2B}" sibTransId="{07ADCA8E-2F31-4075-B843-4C1508ADCF29}"/>
    <dgm:cxn modelId="{BDE55FFE-37E2-472A-82AF-0EBA8ACE8D4F}" type="presParOf" srcId="{16B11AD5-3291-420E-A530-06660CD0957F}" destId="{3A29F930-6324-4149-B1CB-BB938E86364F}" srcOrd="0" destOrd="0" presId="urn:microsoft.com/office/officeart/2005/8/layout/pyramid4#2"/>
    <dgm:cxn modelId="{60C4E250-3BA2-45A0-9447-E8C5EF5777D5}" type="presParOf" srcId="{16B11AD5-3291-420E-A530-06660CD0957F}" destId="{FD661564-8061-4530-AEA9-CF372F159DB9}" srcOrd="1" destOrd="0" presId="urn:microsoft.com/office/officeart/2005/8/layout/pyramid4#2"/>
    <dgm:cxn modelId="{148D6955-0935-4029-BEBE-16E4654C5385}" type="presParOf" srcId="{16B11AD5-3291-420E-A530-06660CD0957F}" destId="{DBE03CAC-84E1-4082-82AA-4402A8A4B079}" srcOrd="2" destOrd="0" presId="urn:microsoft.com/office/officeart/2005/8/layout/pyramid4#2"/>
    <dgm:cxn modelId="{C1EE77C2-B59E-492D-AE89-7D825D5EC762}" type="presParOf" srcId="{16B11AD5-3291-420E-A530-06660CD0957F}" destId="{CEF63849-48B2-4935-84E8-A25FAF6A4067}" srcOrd="3" destOrd="0" presId="urn:microsoft.com/office/officeart/2005/8/layout/pyramid4#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64A3A04-AE7D-4D0C-9931-6CB3B9A75B72}" type="doc">
      <dgm:prSet loTypeId="urn:microsoft.com/office/officeart/2005/8/layout/pyramid4#3" loCatId="relationship" qsTypeId="urn:microsoft.com/office/officeart/2005/8/quickstyle/simple1" qsCatId="simple" csTypeId="urn:microsoft.com/office/officeart/2005/8/colors/accent1_2" csCatId="accent1" phldr="1"/>
      <dgm:spPr/>
      <dgm:t>
        <a:bodyPr numCol="1"/>
        <a:lstStyle/>
        <a:p>
          <a:endParaRPr lang="en-US"/>
        </a:p>
      </dgm:t>
    </dgm:pt>
    <dgm:pt modelId="{C5EE2FE4-C0DC-4451-B233-8F7F37F9FCA3}">
      <dgm:prSet phldrT="[Text]" custT="1"/>
      <dgm:spPr/>
      <dgm:t>
        <a:bodyPr numCol="1"/>
        <a:lstStyle/>
        <a:p>
          <a:r>
            <a:rPr lang="en-US" sz="1400" dirty="0">
              <a:solidFill>
                <a:schemeClr val="tx1"/>
              </a:solidFill>
            </a:rPr>
            <a:t>Emotions</a:t>
          </a:r>
        </a:p>
      </dgm:t>
    </dgm:pt>
    <dgm:pt modelId="{97F72EFE-CCF9-4E40-BBAD-2F4AAAB9C063}" type="parTrans" cxnId="{677CD772-03FE-4FE1-836C-EBDA2B78D4D7}">
      <dgm:prSet/>
      <dgm:spPr/>
      <dgm:t>
        <a:bodyPr numCol="1"/>
        <a:lstStyle/>
        <a:p>
          <a:endParaRPr lang="en-US"/>
        </a:p>
      </dgm:t>
    </dgm:pt>
    <dgm:pt modelId="{2F7BFE8F-E60A-4C95-8BF4-3BC3CE9D1668}" type="sibTrans" cxnId="{677CD772-03FE-4FE1-836C-EBDA2B78D4D7}">
      <dgm:prSet/>
      <dgm:spPr/>
      <dgm:t>
        <a:bodyPr numCol="1"/>
        <a:lstStyle/>
        <a:p>
          <a:endParaRPr lang="en-US"/>
        </a:p>
      </dgm:t>
    </dgm:pt>
    <dgm:pt modelId="{D4A131B7-DF1D-4E42-BACB-4C8A95582E30}">
      <dgm:prSet phldrT="[Text]" custT="1"/>
      <dgm:spPr/>
      <dgm:t>
        <a:bodyPr numCol="1"/>
        <a:lstStyle/>
        <a:p>
          <a:r>
            <a:rPr lang="en-US" sz="1400" dirty="0">
              <a:solidFill>
                <a:schemeClr val="tx1"/>
              </a:solidFill>
            </a:rPr>
            <a:t>Mind</a:t>
          </a:r>
        </a:p>
      </dgm:t>
    </dgm:pt>
    <dgm:pt modelId="{51592B6A-82E3-44A4-8DAF-FD5ACE1C3FEC}" type="parTrans" cxnId="{1E6BCA26-1BEB-4FAF-A805-FAA9D0099EC8}">
      <dgm:prSet/>
      <dgm:spPr/>
      <dgm:t>
        <a:bodyPr numCol="1"/>
        <a:lstStyle/>
        <a:p>
          <a:endParaRPr lang="en-US"/>
        </a:p>
      </dgm:t>
    </dgm:pt>
    <dgm:pt modelId="{98FE3E7D-AEEA-43A7-9F71-1CF671F1B522}" type="sibTrans" cxnId="{1E6BCA26-1BEB-4FAF-A805-FAA9D0099EC8}">
      <dgm:prSet/>
      <dgm:spPr/>
      <dgm:t>
        <a:bodyPr numCol="1"/>
        <a:lstStyle/>
        <a:p>
          <a:endParaRPr lang="en-US"/>
        </a:p>
      </dgm:t>
    </dgm:pt>
    <dgm:pt modelId="{B3B776EB-F4B7-4C05-8C20-11F745F5B1D2}">
      <dgm:prSet phldrT="[Text]" custT="1"/>
      <dgm:spPr/>
      <dgm:t>
        <a:bodyPr numCol="1"/>
        <a:lstStyle/>
        <a:p>
          <a:r>
            <a:rPr lang="en-US" sz="1400" dirty="0">
              <a:solidFill>
                <a:schemeClr val="tx1"/>
              </a:solidFill>
            </a:rPr>
            <a:t>Spirit</a:t>
          </a:r>
        </a:p>
      </dgm:t>
    </dgm:pt>
    <dgm:pt modelId="{F69074AD-E1D9-4654-B889-A4B83C84BA2B}" type="parTrans" cxnId="{F64AE59E-CE41-42E6-B128-503D08A8BF8A}">
      <dgm:prSet/>
      <dgm:spPr/>
      <dgm:t>
        <a:bodyPr numCol="1"/>
        <a:lstStyle/>
        <a:p>
          <a:endParaRPr lang="en-US"/>
        </a:p>
      </dgm:t>
    </dgm:pt>
    <dgm:pt modelId="{07ADCA8E-2F31-4075-B843-4C1508ADCF29}" type="sibTrans" cxnId="{F64AE59E-CE41-42E6-B128-503D08A8BF8A}">
      <dgm:prSet/>
      <dgm:spPr/>
      <dgm:t>
        <a:bodyPr numCol="1"/>
        <a:lstStyle/>
        <a:p>
          <a:endParaRPr lang="en-US"/>
        </a:p>
      </dgm:t>
    </dgm:pt>
    <dgm:pt modelId="{F0D85EFA-5FE2-4FF9-83E0-0AB58EF26F91}">
      <dgm:prSet phldrT="[Text]" custT="1"/>
      <dgm:spPr/>
      <dgm:t>
        <a:bodyPr numCol="1"/>
        <a:lstStyle/>
        <a:p>
          <a:r>
            <a:rPr lang="en-US" sz="1400" dirty="0">
              <a:solidFill>
                <a:schemeClr val="tx1"/>
              </a:solidFill>
            </a:rPr>
            <a:t>Body</a:t>
          </a:r>
        </a:p>
      </dgm:t>
    </dgm:pt>
    <dgm:pt modelId="{03439F85-3CFE-4BC1-8D02-1925D3639FD0}" type="parTrans" cxnId="{278D0A61-A751-4EAD-B012-664119513D6B}">
      <dgm:prSet/>
      <dgm:spPr/>
      <dgm:t>
        <a:bodyPr numCol="1"/>
        <a:lstStyle/>
        <a:p>
          <a:endParaRPr lang="en-US"/>
        </a:p>
      </dgm:t>
    </dgm:pt>
    <dgm:pt modelId="{62F6BAEC-05C7-4E6A-82CC-9469008A33EB}" type="sibTrans" cxnId="{278D0A61-A751-4EAD-B012-664119513D6B}">
      <dgm:prSet/>
      <dgm:spPr/>
      <dgm:t>
        <a:bodyPr numCol="1"/>
        <a:lstStyle/>
        <a:p>
          <a:endParaRPr lang="en-US"/>
        </a:p>
      </dgm:t>
    </dgm:pt>
    <dgm:pt modelId="{16B11AD5-3291-420E-A530-06660CD0957F}" type="pres">
      <dgm:prSet presAssocID="{264A3A04-AE7D-4D0C-9931-6CB3B9A75B72}" presName="compositeShape" presStyleCnt="0">
        <dgm:presLayoutVars>
          <dgm:chMax val="9"/>
          <dgm:dir/>
          <dgm:resizeHandles val="exact"/>
        </dgm:presLayoutVars>
      </dgm:prSet>
      <dgm:spPr/>
    </dgm:pt>
    <dgm:pt modelId="{3A29F930-6324-4149-B1CB-BB938E86364F}" type="pres">
      <dgm:prSet presAssocID="{264A3A04-AE7D-4D0C-9931-6CB3B9A75B72}" presName="triangle1" presStyleLbl="node1" presStyleIdx="0" presStyleCnt="4">
        <dgm:presLayoutVars>
          <dgm:bulletEnabled val="1"/>
        </dgm:presLayoutVars>
      </dgm:prSet>
      <dgm:spPr/>
    </dgm:pt>
    <dgm:pt modelId="{FD661564-8061-4530-AEA9-CF372F159DB9}" type="pres">
      <dgm:prSet presAssocID="{264A3A04-AE7D-4D0C-9931-6CB3B9A75B72}" presName="triangle2" presStyleLbl="node1" presStyleIdx="1" presStyleCnt="4">
        <dgm:presLayoutVars>
          <dgm:bulletEnabled val="1"/>
        </dgm:presLayoutVars>
      </dgm:prSet>
      <dgm:spPr/>
    </dgm:pt>
    <dgm:pt modelId="{DBE03CAC-84E1-4082-82AA-4402A8A4B079}" type="pres">
      <dgm:prSet presAssocID="{264A3A04-AE7D-4D0C-9931-6CB3B9A75B72}" presName="triangle3" presStyleLbl="node1" presStyleIdx="2" presStyleCnt="4">
        <dgm:presLayoutVars>
          <dgm:bulletEnabled val="1"/>
        </dgm:presLayoutVars>
      </dgm:prSet>
      <dgm:spPr/>
    </dgm:pt>
    <dgm:pt modelId="{CEF63849-48B2-4935-84E8-A25FAF6A4067}" type="pres">
      <dgm:prSet presAssocID="{264A3A04-AE7D-4D0C-9931-6CB3B9A75B72}" presName="triangle4" presStyleLbl="node1" presStyleIdx="3" presStyleCnt="4">
        <dgm:presLayoutVars>
          <dgm:bulletEnabled val="1"/>
        </dgm:presLayoutVars>
      </dgm:prSet>
      <dgm:spPr/>
    </dgm:pt>
  </dgm:ptLst>
  <dgm:cxnLst>
    <dgm:cxn modelId="{1E6BCA26-1BEB-4FAF-A805-FAA9D0099EC8}" srcId="{264A3A04-AE7D-4D0C-9931-6CB3B9A75B72}" destId="{D4A131B7-DF1D-4E42-BACB-4C8A95582E30}" srcOrd="1" destOrd="0" parTransId="{51592B6A-82E3-44A4-8DAF-FD5ACE1C3FEC}" sibTransId="{98FE3E7D-AEEA-43A7-9F71-1CF671F1B522}"/>
    <dgm:cxn modelId="{E359945D-FC23-4CB6-8B9D-D4E2B75E4518}" type="presOf" srcId="{F0D85EFA-5FE2-4FF9-83E0-0AB58EF26F91}" destId="{CEF63849-48B2-4935-84E8-A25FAF6A4067}" srcOrd="0" destOrd="0" presId="urn:microsoft.com/office/officeart/2005/8/layout/pyramid4#3"/>
    <dgm:cxn modelId="{278D0A61-A751-4EAD-B012-664119513D6B}" srcId="{264A3A04-AE7D-4D0C-9931-6CB3B9A75B72}" destId="{F0D85EFA-5FE2-4FF9-83E0-0AB58EF26F91}" srcOrd="3" destOrd="0" parTransId="{03439F85-3CFE-4BC1-8D02-1925D3639FD0}" sibTransId="{62F6BAEC-05C7-4E6A-82CC-9469008A33EB}"/>
    <dgm:cxn modelId="{F0D1866F-C712-4EAD-9D0E-7D75D70AA052}" type="presOf" srcId="{D4A131B7-DF1D-4E42-BACB-4C8A95582E30}" destId="{FD661564-8061-4530-AEA9-CF372F159DB9}" srcOrd="0" destOrd="0" presId="urn:microsoft.com/office/officeart/2005/8/layout/pyramid4#3"/>
    <dgm:cxn modelId="{677CD772-03FE-4FE1-836C-EBDA2B78D4D7}" srcId="{264A3A04-AE7D-4D0C-9931-6CB3B9A75B72}" destId="{C5EE2FE4-C0DC-4451-B233-8F7F37F9FCA3}" srcOrd="0" destOrd="0" parTransId="{97F72EFE-CCF9-4E40-BBAD-2F4AAAB9C063}" sibTransId="{2F7BFE8F-E60A-4C95-8BF4-3BC3CE9D1668}"/>
    <dgm:cxn modelId="{7E781C86-0893-4DC5-A85A-40E2818B97DC}" type="presOf" srcId="{B3B776EB-F4B7-4C05-8C20-11F745F5B1D2}" destId="{DBE03CAC-84E1-4082-82AA-4402A8A4B079}" srcOrd="0" destOrd="0" presId="urn:microsoft.com/office/officeart/2005/8/layout/pyramid4#3"/>
    <dgm:cxn modelId="{F64AE59E-CE41-42E6-B128-503D08A8BF8A}" srcId="{264A3A04-AE7D-4D0C-9931-6CB3B9A75B72}" destId="{B3B776EB-F4B7-4C05-8C20-11F745F5B1D2}" srcOrd="2" destOrd="0" parTransId="{F69074AD-E1D9-4654-B889-A4B83C84BA2B}" sibTransId="{07ADCA8E-2F31-4075-B843-4C1508ADCF29}"/>
    <dgm:cxn modelId="{BCF69FE0-39F7-49DB-AF7F-8BE644F05FE8}" type="presOf" srcId="{C5EE2FE4-C0DC-4451-B233-8F7F37F9FCA3}" destId="{3A29F930-6324-4149-B1CB-BB938E86364F}" srcOrd="0" destOrd="0" presId="urn:microsoft.com/office/officeart/2005/8/layout/pyramid4#3"/>
    <dgm:cxn modelId="{B9AF6DE1-3C12-4FB2-A14B-C97AEC45D8F9}" type="presOf" srcId="{264A3A04-AE7D-4D0C-9931-6CB3B9A75B72}" destId="{16B11AD5-3291-420E-A530-06660CD0957F}" srcOrd="0" destOrd="0" presId="urn:microsoft.com/office/officeart/2005/8/layout/pyramid4#3"/>
    <dgm:cxn modelId="{2E4C1D60-486E-4788-A9AC-0D60EEDF569D}" type="presParOf" srcId="{16B11AD5-3291-420E-A530-06660CD0957F}" destId="{3A29F930-6324-4149-B1CB-BB938E86364F}" srcOrd="0" destOrd="0" presId="urn:microsoft.com/office/officeart/2005/8/layout/pyramid4#3"/>
    <dgm:cxn modelId="{EA30007B-870D-45D3-9B67-1A4DEE5E7F99}" type="presParOf" srcId="{16B11AD5-3291-420E-A530-06660CD0957F}" destId="{FD661564-8061-4530-AEA9-CF372F159DB9}" srcOrd="1" destOrd="0" presId="urn:microsoft.com/office/officeart/2005/8/layout/pyramid4#3"/>
    <dgm:cxn modelId="{96FAAE0B-E641-407F-9E3C-E864E98D3234}" type="presParOf" srcId="{16B11AD5-3291-420E-A530-06660CD0957F}" destId="{DBE03CAC-84E1-4082-82AA-4402A8A4B079}" srcOrd="2" destOrd="0" presId="urn:microsoft.com/office/officeart/2005/8/layout/pyramid4#3"/>
    <dgm:cxn modelId="{2CD53326-5E90-4200-AF20-3D93E61E3B3B}" type="presParOf" srcId="{16B11AD5-3291-420E-A530-06660CD0957F}" destId="{CEF63849-48B2-4935-84E8-A25FAF6A4067}" srcOrd="3" destOrd="0" presId="urn:microsoft.com/office/officeart/2005/8/layout/pyramid4#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078CCB-B87E-4587-B95E-289194EC02AA}">
      <dsp:nvSpPr>
        <dsp:cNvPr id="0" name=""/>
        <dsp:cNvSpPr/>
      </dsp:nvSpPr>
      <dsp:spPr>
        <a:xfrm rot="5400000">
          <a:off x="2506565" y="-991502"/>
          <a:ext cx="479365" cy="25847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To build the body and mind, and to study</a:t>
          </a:r>
        </a:p>
      </dsp:txBody>
      <dsp:txXfrm rot="-5400000">
        <a:off x="1453896" y="84568"/>
        <a:ext cx="2561303" cy="432563"/>
      </dsp:txXfrm>
    </dsp:sp>
    <dsp:sp modelId="{E9C63ECF-ACC4-45D6-A1EA-408CE4C63FC5}">
      <dsp:nvSpPr>
        <dsp:cNvPr id="0" name=""/>
        <dsp:cNvSpPr/>
      </dsp:nvSpPr>
      <dsp:spPr>
        <a:xfrm>
          <a:off x="0" y="1245"/>
          <a:ext cx="1453896" cy="59920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tx1"/>
              </a:solidFill>
            </a:rPr>
            <a:t>0-25 years</a:t>
          </a:r>
        </a:p>
      </dsp:txBody>
      <dsp:txXfrm>
        <a:off x="29251" y="30496"/>
        <a:ext cx="1395394" cy="540704"/>
      </dsp:txXfrm>
    </dsp:sp>
    <dsp:sp modelId="{EB2844D2-ACC9-42C9-9981-5E49A565F00D}">
      <dsp:nvSpPr>
        <dsp:cNvPr id="0" name=""/>
        <dsp:cNvSpPr/>
      </dsp:nvSpPr>
      <dsp:spPr>
        <a:xfrm rot="5400000">
          <a:off x="2506565" y="-362335"/>
          <a:ext cx="479365" cy="25847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As a householder with accompanying duties and responsibilities</a:t>
          </a:r>
        </a:p>
      </dsp:txBody>
      <dsp:txXfrm rot="-5400000">
        <a:off x="1453896" y="713735"/>
        <a:ext cx="2561303" cy="432563"/>
      </dsp:txXfrm>
    </dsp:sp>
    <dsp:sp modelId="{9FB7F429-7898-4664-BC08-241EC1B87143}">
      <dsp:nvSpPr>
        <dsp:cNvPr id="0" name=""/>
        <dsp:cNvSpPr/>
      </dsp:nvSpPr>
      <dsp:spPr>
        <a:xfrm>
          <a:off x="0" y="630412"/>
          <a:ext cx="1453896" cy="59920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tx1"/>
              </a:solidFill>
            </a:rPr>
            <a:t>26-50 years</a:t>
          </a:r>
        </a:p>
      </dsp:txBody>
      <dsp:txXfrm>
        <a:off x="29251" y="659663"/>
        <a:ext cx="1395394" cy="540704"/>
      </dsp:txXfrm>
    </dsp:sp>
    <dsp:sp modelId="{E4C77E16-003C-4E4B-A9B5-58BBE3D19907}">
      <dsp:nvSpPr>
        <dsp:cNvPr id="0" name=""/>
        <dsp:cNvSpPr/>
      </dsp:nvSpPr>
      <dsp:spPr>
        <a:xfrm rot="5400000">
          <a:off x="2506565" y="266831"/>
          <a:ext cx="479365" cy="25847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As semi-retired for dedication to more scholarly and social work</a:t>
          </a:r>
        </a:p>
      </dsp:txBody>
      <dsp:txXfrm rot="-5400000">
        <a:off x="1453896" y="1342902"/>
        <a:ext cx="2561303" cy="432563"/>
      </dsp:txXfrm>
    </dsp:sp>
    <dsp:sp modelId="{6E6A4C88-6F05-4FBC-BE62-9D5CA080D9E8}">
      <dsp:nvSpPr>
        <dsp:cNvPr id="0" name=""/>
        <dsp:cNvSpPr/>
      </dsp:nvSpPr>
      <dsp:spPr>
        <a:xfrm>
          <a:off x="0" y="1259580"/>
          <a:ext cx="1453896" cy="59920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tx1"/>
              </a:solidFill>
            </a:rPr>
            <a:t>51-75 years</a:t>
          </a:r>
        </a:p>
      </dsp:txBody>
      <dsp:txXfrm>
        <a:off x="29251" y="1288831"/>
        <a:ext cx="1395394" cy="540704"/>
      </dsp:txXfrm>
    </dsp:sp>
    <dsp:sp modelId="{F265EAB6-861C-4D9C-8A91-5C28BCAF8E05}">
      <dsp:nvSpPr>
        <dsp:cNvPr id="0" name=""/>
        <dsp:cNvSpPr/>
      </dsp:nvSpPr>
      <dsp:spPr>
        <a:xfrm rot="5400000">
          <a:off x="2506565" y="895998"/>
          <a:ext cx="479365" cy="25847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For further development of the spiritual life and spirituality</a:t>
          </a:r>
        </a:p>
      </dsp:txBody>
      <dsp:txXfrm rot="-5400000">
        <a:off x="1453896" y="1972069"/>
        <a:ext cx="2561303" cy="432563"/>
      </dsp:txXfrm>
    </dsp:sp>
    <dsp:sp modelId="{A7BB6696-9206-4642-83F9-A039E632D820}">
      <dsp:nvSpPr>
        <dsp:cNvPr id="0" name=""/>
        <dsp:cNvSpPr/>
      </dsp:nvSpPr>
      <dsp:spPr>
        <a:xfrm>
          <a:off x="0" y="1888747"/>
          <a:ext cx="1453896" cy="59920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tx1"/>
              </a:solidFill>
            </a:rPr>
            <a:t>76-100 years</a:t>
          </a:r>
        </a:p>
      </dsp:txBody>
      <dsp:txXfrm>
        <a:off x="29251" y="1917998"/>
        <a:ext cx="1395394" cy="5407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2CAF4A-FAAF-42A5-9197-FA2286029020}">
      <dsp:nvSpPr>
        <dsp:cNvPr id="0" name=""/>
        <dsp:cNvSpPr/>
      </dsp:nvSpPr>
      <dsp:spPr>
        <a:xfrm rot="16200000">
          <a:off x="463550" y="-463550"/>
          <a:ext cx="1130300" cy="2057400"/>
        </a:xfrm>
        <a:prstGeom prst="round1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rPr>
            <a:t>Balanced Mind</a:t>
          </a:r>
        </a:p>
      </dsp:txBody>
      <dsp:txXfrm rot="5400000">
        <a:off x="0" y="0"/>
        <a:ext cx="2057400" cy="847725"/>
      </dsp:txXfrm>
    </dsp:sp>
    <dsp:sp modelId="{63A31E5C-97C6-470F-96F6-B976330102C2}">
      <dsp:nvSpPr>
        <dsp:cNvPr id="0" name=""/>
        <dsp:cNvSpPr/>
      </dsp:nvSpPr>
      <dsp:spPr>
        <a:xfrm>
          <a:off x="2057400" y="0"/>
          <a:ext cx="2057400" cy="1130300"/>
        </a:xfrm>
        <a:prstGeom prst="round1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rPr>
            <a:t>Balanced Emotions</a:t>
          </a:r>
        </a:p>
      </dsp:txBody>
      <dsp:txXfrm>
        <a:off x="2057400" y="0"/>
        <a:ext cx="2057400" cy="847725"/>
      </dsp:txXfrm>
    </dsp:sp>
    <dsp:sp modelId="{894506B1-7AFF-4335-A340-AA9C608A0FFA}">
      <dsp:nvSpPr>
        <dsp:cNvPr id="0" name=""/>
        <dsp:cNvSpPr/>
      </dsp:nvSpPr>
      <dsp:spPr>
        <a:xfrm rot="10800000">
          <a:off x="0" y="1130300"/>
          <a:ext cx="2057400" cy="1130300"/>
        </a:xfrm>
        <a:prstGeom prst="round1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rPr>
            <a:t>Balanced Yoga</a:t>
          </a:r>
        </a:p>
      </dsp:txBody>
      <dsp:txXfrm rot="10800000">
        <a:off x="0" y="1412874"/>
        <a:ext cx="2057400" cy="847725"/>
      </dsp:txXfrm>
    </dsp:sp>
    <dsp:sp modelId="{DF0DF13E-019C-4771-8022-C0AAE7FC3192}">
      <dsp:nvSpPr>
        <dsp:cNvPr id="0" name=""/>
        <dsp:cNvSpPr/>
      </dsp:nvSpPr>
      <dsp:spPr>
        <a:xfrm rot="5400000">
          <a:off x="2520950" y="666750"/>
          <a:ext cx="1130300" cy="2057400"/>
        </a:xfrm>
        <a:prstGeom prst="round1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rPr>
            <a:t>Balanced Nutrition</a:t>
          </a:r>
        </a:p>
      </dsp:txBody>
      <dsp:txXfrm rot="-5400000">
        <a:off x="2057400" y="1412874"/>
        <a:ext cx="2057400" cy="847725"/>
      </dsp:txXfrm>
    </dsp:sp>
    <dsp:sp modelId="{5F633613-47DF-4B54-AAF5-1BD2EB3389EF}">
      <dsp:nvSpPr>
        <dsp:cNvPr id="0" name=""/>
        <dsp:cNvSpPr/>
      </dsp:nvSpPr>
      <dsp:spPr>
        <a:xfrm>
          <a:off x="1440179" y="847725"/>
          <a:ext cx="1234440" cy="565150"/>
        </a:xfrm>
        <a:prstGeom prst="round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Balanced Spirit</a:t>
          </a:r>
        </a:p>
      </dsp:txBody>
      <dsp:txXfrm>
        <a:off x="1467767" y="875313"/>
        <a:ext cx="1179264" cy="50997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29F930-6324-4149-B1CB-BB938E86364F}">
      <dsp:nvSpPr>
        <dsp:cNvPr id="0" name=""/>
        <dsp:cNvSpPr/>
      </dsp:nvSpPr>
      <dsp:spPr>
        <a:xfrm>
          <a:off x="1809750" y="0"/>
          <a:ext cx="1638300" cy="1638300"/>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rPr>
            <a:t>Emotions</a:t>
          </a:r>
        </a:p>
      </dsp:txBody>
      <dsp:txXfrm>
        <a:off x="2219325" y="819150"/>
        <a:ext cx="819150" cy="819150"/>
      </dsp:txXfrm>
    </dsp:sp>
    <dsp:sp modelId="{FD661564-8061-4530-AEA9-CF372F159DB9}">
      <dsp:nvSpPr>
        <dsp:cNvPr id="0" name=""/>
        <dsp:cNvSpPr/>
      </dsp:nvSpPr>
      <dsp:spPr>
        <a:xfrm>
          <a:off x="1028706" y="1638300"/>
          <a:ext cx="1638300" cy="1638300"/>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rPr>
            <a:t>Mind</a:t>
          </a:r>
        </a:p>
      </dsp:txBody>
      <dsp:txXfrm>
        <a:off x="1438281" y="2457450"/>
        <a:ext cx="819150" cy="819150"/>
      </dsp:txXfrm>
    </dsp:sp>
    <dsp:sp modelId="{DBE03CAC-84E1-4082-82AA-4402A8A4B079}">
      <dsp:nvSpPr>
        <dsp:cNvPr id="0" name=""/>
        <dsp:cNvSpPr/>
      </dsp:nvSpPr>
      <dsp:spPr>
        <a:xfrm rot="10800000">
          <a:off x="1809750" y="1638300"/>
          <a:ext cx="1638300" cy="1638300"/>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rPr>
            <a:t>Spirit</a:t>
          </a:r>
        </a:p>
      </dsp:txBody>
      <dsp:txXfrm rot="10800000">
        <a:off x="2219325" y="1638300"/>
        <a:ext cx="819150" cy="819150"/>
      </dsp:txXfrm>
    </dsp:sp>
    <dsp:sp modelId="{CEF63849-48B2-4935-84E8-A25FAF6A4067}">
      <dsp:nvSpPr>
        <dsp:cNvPr id="0" name=""/>
        <dsp:cNvSpPr/>
      </dsp:nvSpPr>
      <dsp:spPr>
        <a:xfrm>
          <a:off x="2628900" y="1638300"/>
          <a:ext cx="1638300" cy="1638300"/>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rPr>
            <a:t>Body</a:t>
          </a:r>
        </a:p>
      </dsp:txBody>
      <dsp:txXfrm>
        <a:off x="3038475" y="2457450"/>
        <a:ext cx="819150" cy="8191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29F930-6324-4149-B1CB-BB938E86364F}">
      <dsp:nvSpPr>
        <dsp:cNvPr id="0" name=""/>
        <dsp:cNvSpPr/>
      </dsp:nvSpPr>
      <dsp:spPr>
        <a:xfrm>
          <a:off x="1809750" y="0"/>
          <a:ext cx="1638300" cy="1638300"/>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rPr>
            <a:t>Emotions</a:t>
          </a:r>
        </a:p>
      </dsp:txBody>
      <dsp:txXfrm>
        <a:off x="2219325" y="819150"/>
        <a:ext cx="819150" cy="819150"/>
      </dsp:txXfrm>
    </dsp:sp>
    <dsp:sp modelId="{FD661564-8061-4530-AEA9-CF372F159DB9}">
      <dsp:nvSpPr>
        <dsp:cNvPr id="0" name=""/>
        <dsp:cNvSpPr/>
      </dsp:nvSpPr>
      <dsp:spPr>
        <a:xfrm>
          <a:off x="1028706" y="1638300"/>
          <a:ext cx="1638300" cy="1638300"/>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rPr>
            <a:t>Mind</a:t>
          </a:r>
        </a:p>
      </dsp:txBody>
      <dsp:txXfrm>
        <a:off x="1438281" y="2457450"/>
        <a:ext cx="819150" cy="819150"/>
      </dsp:txXfrm>
    </dsp:sp>
    <dsp:sp modelId="{DBE03CAC-84E1-4082-82AA-4402A8A4B079}">
      <dsp:nvSpPr>
        <dsp:cNvPr id="0" name=""/>
        <dsp:cNvSpPr/>
      </dsp:nvSpPr>
      <dsp:spPr>
        <a:xfrm rot="10800000">
          <a:off x="1809750" y="1638300"/>
          <a:ext cx="1638300" cy="1638300"/>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rPr>
            <a:t>Spirit</a:t>
          </a:r>
        </a:p>
      </dsp:txBody>
      <dsp:txXfrm rot="10800000">
        <a:off x="2219325" y="1638300"/>
        <a:ext cx="819150" cy="819150"/>
      </dsp:txXfrm>
    </dsp:sp>
    <dsp:sp modelId="{CEF63849-48B2-4935-84E8-A25FAF6A4067}">
      <dsp:nvSpPr>
        <dsp:cNvPr id="0" name=""/>
        <dsp:cNvSpPr/>
      </dsp:nvSpPr>
      <dsp:spPr>
        <a:xfrm>
          <a:off x="2628900" y="1638300"/>
          <a:ext cx="1638300" cy="1638300"/>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rPr>
            <a:t>Body</a:t>
          </a:r>
        </a:p>
      </dsp:txBody>
      <dsp:txXfrm>
        <a:off x="3038475" y="2457450"/>
        <a:ext cx="819150" cy="81915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29F930-6324-4149-B1CB-BB938E86364F}">
      <dsp:nvSpPr>
        <dsp:cNvPr id="0" name=""/>
        <dsp:cNvSpPr/>
      </dsp:nvSpPr>
      <dsp:spPr>
        <a:xfrm>
          <a:off x="1809750" y="0"/>
          <a:ext cx="1638300" cy="1638300"/>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rPr>
            <a:t>Emotions</a:t>
          </a:r>
        </a:p>
      </dsp:txBody>
      <dsp:txXfrm>
        <a:off x="2219325" y="819150"/>
        <a:ext cx="819150" cy="819150"/>
      </dsp:txXfrm>
    </dsp:sp>
    <dsp:sp modelId="{FD661564-8061-4530-AEA9-CF372F159DB9}">
      <dsp:nvSpPr>
        <dsp:cNvPr id="0" name=""/>
        <dsp:cNvSpPr/>
      </dsp:nvSpPr>
      <dsp:spPr>
        <a:xfrm>
          <a:off x="990600" y="1638300"/>
          <a:ext cx="1638300" cy="1638300"/>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rPr>
            <a:t>Mind</a:t>
          </a:r>
        </a:p>
      </dsp:txBody>
      <dsp:txXfrm>
        <a:off x="1400175" y="2457450"/>
        <a:ext cx="819150" cy="819150"/>
      </dsp:txXfrm>
    </dsp:sp>
    <dsp:sp modelId="{DBE03CAC-84E1-4082-82AA-4402A8A4B079}">
      <dsp:nvSpPr>
        <dsp:cNvPr id="0" name=""/>
        <dsp:cNvSpPr/>
      </dsp:nvSpPr>
      <dsp:spPr>
        <a:xfrm rot="10800000">
          <a:off x="1809750" y="1638300"/>
          <a:ext cx="1638300" cy="1638300"/>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rPr>
            <a:t>Spirit</a:t>
          </a:r>
        </a:p>
      </dsp:txBody>
      <dsp:txXfrm rot="10800000">
        <a:off x="2219325" y="1638300"/>
        <a:ext cx="819150" cy="819150"/>
      </dsp:txXfrm>
    </dsp:sp>
    <dsp:sp modelId="{CEF63849-48B2-4935-84E8-A25FAF6A4067}">
      <dsp:nvSpPr>
        <dsp:cNvPr id="0" name=""/>
        <dsp:cNvSpPr/>
      </dsp:nvSpPr>
      <dsp:spPr>
        <a:xfrm>
          <a:off x="2628900" y="1638300"/>
          <a:ext cx="1638300" cy="1638300"/>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rPr>
            <a:t>Body</a:t>
          </a:r>
        </a:p>
      </dsp:txBody>
      <dsp:txXfrm>
        <a:off x="3038475" y="2457450"/>
        <a:ext cx="819150" cy="819150"/>
      </dsp:txXfrm>
    </dsp:sp>
  </dsp:spTree>
</dsp:drawing>
</file>

<file path=ppt/diagrams/layout1.xml><?xml version="1.0" encoding="utf-8"?>
<dgm:layoutDef xmlns:dgm="http://schemas.openxmlformats.org/drawingml/2006/diagram" xmlns:a="http://schemas.openxmlformats.org/drawingml/2006/main" uniqueId="urn:microsoft.com/office/officeart/2005/8/layout/vList5#1">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shape xmlns:r="http://schemas.openxmlformats.org/officeDocument/2006/relationships" r:blip="">
      <dgm:adjLst/>
    </dgm:shape>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shape xmlns:r="http://schemas.openxmlformats.org/officeDocument/2006/relationships" r:blip="">
          <dgm:adjLst/>
        </dgm:shape>
        <dgm:layoutNode name="parentText">
          <dgm:alg type="tx"/>
          <dgm:shape xmlns:r="http://schemas.openxmlformats.org/officeDocument/2006/relationships" type="roundRect" r:blip="" zOrderOff="3">
            <dgm:adjLst/>
          </dgm:shape>
          <dgm:varLst>
            <dgm:chMax val="1"/>
            <dgm:bulletEnabled val="1"/>
          </dgm:varLst>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5">
          <dgm:if name="Name6" func="var" arg="dir" op="equ" val="norm">
            <dgm:alg type="lin">
              <dgm:param type="linDir" val="fromL"/>
            </dgm:alg>
          </dgm:if>
          <dgm:else name="Name7">
            <dgm:alg type="lin">
              <dgm:param type="linDir" val="fromR"/>
            </dgm:alg>
          </dgm:else>
        </dgm:choos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choose name="Name8">
          <dgm:if name="Name9" axis="ch" ptType="node" func="cnt" op="gte" val="1">
            <dgm:layoutNode name="descendantText" styleLbl="alignAccFollowNode1">
              <dgm:alg type="tx">
                <dgm:param type="stBulletLvl" val="1"/>
                <dgm:param type="txAnchorVertCh" val="mid"/>
              </dgm:alg>
              <dgm:varLst>
                <dgm:bulletEnabled val="1"/>
              </dgm:varLst>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matrix1#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alg type="composite"/>
    <dgm:shape xmlns:r="http://schemas.openxmlformats.org/officeDocument/2006/relationships" r:blip="">
      <dgm:adjLst/>
    </dgm:shape>
    <dgm:varLst>
      <dgm:chMax val="1"/>
      <dgm:dir/>
      <dgm:animLvl val="ctr"/>
      <dgm:resizeHandles val="exact"/>
    </dgm:varLst>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shape xmlns:r="http://schemas.openxmlformats.org/officeDocument/2006/relationships" rot="270" type="rect" r:blip="" hideGeom="1">
              <dgm:adjLst>
                <dgm:adj idx="1" val="0.2"/>
              </dgm:adjLst>
            </dgm:shape>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shape xmlns:r="http://schemas.openxmlformats.org/officeDocument/2006/relationships" type="rect" r:blip="" hideGeom="1">
              <dgm:adjLst/>
            </dgm:shape>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shape xmlns:r="http://schemas.openxmlformats.org/officeDocument/2006/relationships" rot="180" type="rect" r:blip="" hideGeom="1">
              <dgm:adjLst/>
            </dgm:shape>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shape xmlns:r="http://schemas.openxmlformats.org/officeDocument/2006/relationships" rot="90" type="rect" r:blip="" hideGeom="1">
              <dgm:adjLst/>
            </dgm:shape>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dgm:layoutNode name="centerTile" styleLbl="fgShp">
          <dgm:alg type="tx"/>
          <dgm:shape xmlns:r="http://schemas.openxmlformats.org/officeDocument/2006/relationships" type="roundRect" r:blip="">
            <dgm:adjLst/>
          </dgm:shape>
          <dgm:varLst>
            <dgm:chMax val="0"/>
            <dgm:chPref val="0"/>
          </dgm:varLst>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3.xml><?xml version="1.0" encoding="utf-8"?>
<dgm:layoutDef xmlns:dgm="http://schemas.openxmlformats.org/drawingml/2006/diagram" xmlns:a="http://schemas.openxmlformats.org/drawingml/2006/main" uniqueId="urn:microsoft.com/office/officeart/2005/8/layout/pyramid4#1">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alg type="composite">
      <dgm:param type="ar" val="1"/>
    </dgm:alg>
    <dgm:shape xmlns:r="http://schemas.openxmlformats.org/officeDocument/2006/relationships" r:blip="">
      <dgm:adjLst/>
    </dgm:shape>
    <dgm:varLst>
      <dgm:chMax val="9"/>
      <dgm:dir/>
      <dgm:resizeHandles val="exact"/>
    </dgm:varLst>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alg type="tx">
            <dgm:param type="txAnchorVertCh" val="mid"/>
          </dgm:alg>
          <dgm:shape xmlns:r="http://schemas.openxmlformats.org/officeDocument/2006/relationships" type="triangle" r:blip="">
            <dgm:adjLst/>
          </dgm:shape>
          <dgm:varLst>
            <dgm:bulletEnabled val="1"/>
          </dgm:varLst>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alg type="tx">
            <dgm:param type="txAnchorVertCh" val="mid"/>
          </dgm:alg>
          <dgm:shape xmlns:r="http://schemas.openxmlformats.org/officeDocument/2006/relationships" type="triangle" r:blip="">
            <dgm:adjLst/>
          </dgm:shape>
          <dgm:varLst>
            <dgm:bulletEnabled val="1"/>
          </dgm:varLst>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alg type="tx">
            <dgm:param type="txAnchorVertCh" val="mid"/>
          </dgm:alg>
          <dgm:shape xmlns:r="http://schemas.openxmlformats.org/officeDocument/2006/relationships" rot="180" type="triangle" r:blip="">
            <dgm:adjLst/>
          </dgm:shape>
          <dgm:varLst>
            <dgm:bulletEnabled val="1"/>
          </dgm:varLst>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alg type="tx">
            <dgm:param type="txAnchorVertCh" val="mid"/>
          </dgm:alg>
          <dgm:shape xmlns:r="http://schemas.openxmlformats.org/officeDocument/2006/relationships" type="triangle" r:blip="">
            <dgm:adjLst/>
          </dgm:shape>
          <dgm:varLst>
            <dgm:bulletEnabled val="1"/>
          </dgm:varLst>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alg type="tx">
            <dgm:param type="txAnchorVertCh" val="mid"/>
          </dgm:alg>
          <dgm:shape xmlns:r="http://schemas.openxmlformats.org/officeDocument/2006/relationships" type="triangle" r:blip="">
            <dgm:adjLst/>
          </dgm:shape>
          <dgm:varLst>
            <dgm:bulletEnabled val="1"/>
          </dgm:varLst>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alg type="tx">
            <dgm:param type="txAnchorVertCh" val="mid"/>
          </dgm:alg>
          <dgm:shape xmlns:r="http://schemas.openxmlformats.org/officeDocument/2006/relationships" rot="180" type="triangle" r:blip="">
            <dgm:adjLst/>
          </dgm:shape>
          <dgm:varLst>
            <dgm:bulletEnabled val="1"/>
          </dgm:varLst>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alg type="tx">
            <dgm:param type="txAnchorVertCh" val="mid"/>
          </dgm:alg>
          <dgm:shape xmlns:r="http://schemas.openxmlformats.org/officeDocument/2006/relationships" type="triangle" r:blip="">
            <dgm:adjLst/>
          </dgm:shape>
          <dgm:varLst>
            <dgm:bulletEnabled val="1"/>
          </dgm:varLst>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alg type="tx">
            <dgm:param type="txAnchorVertCh" val="mid"/>
          </dgm:alg>
          <dgm:shape xmlns:r="http://schemas.openxmlformats.org/officeDocument/2006/relationships" rot="180" type="triangle" r:blip="">
            <dgm:adjLst/>
          </dgm:shape>
          <dgm:varLst>
            <dgm:bulletEnabled val="1"/>
          </dgm:varLst>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alg type="tx">
            <dgm:param type="txAnchorVertCh" val="mid"/>
          </dgm:alg>
          <dgm:shape xmlns:r="http://schemas.openxmlformats.org/officeDocument/2006/relationships" type="triangle" r:blip="">
            <dgm:adjLst/>
          </dgm:shape>
          <dgm:varLst>
            <dgm:bulletEnabled val="1"/>
          </dgm:varLst>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4.xml><?xml version="1.0" encoding="utf-8"?>
<dgm:layoutDef xmlns:dgm="http://schemas.openxmlformats.org/drawingml/2006/diagram" xmlns:a="http://schemas.openxmlformats.org/drawingml/2006/main" uniqueId="urn:microsoft.com/office/officeart/2005/8/layout/pyramid4#2">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alg type="composite">
      <dgm:param type="ar" val="1"/>
    </dgm:alg>
    <dgm:shape xmlns:r="http://schemas.openxmlformats.org/officeDocument/2006/relationships" r:blip="">
      <dgm:adjLst/>
    </dgm:shape>
    <dgm:varLst>
      <dgm:chMax val="9"/>
      <dgm:dir/>
      <dgm:resizeHandles val="exact"/>
    </dgm:varLst>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alg type="tx">
            <dgm:param type="txAnchorVertCh" val="mid"/>
          </dgm:alg>
          <dgm:shape xmlns:r="http://schemas.openxmlformats.org/officeDocument/2006/relationships" type="triangle" r:blip="">
            <dgm:adjLst/>
          </dgm:shape>
          <dgm:varLst>
            <dgm:bulletEnabled val="1"/>
          </dgm:varLst>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alg type="tx">
            <dgm:param type="txAnchorVertCh" val="mid"/>
          </dgm:alg>
          <dgm:shape xmlns:r="http://schemas.openxmlformats.org/officeDocument/2006/relationships" type="triangle" r:blip="">
            <dgm:adjLst/>
          </dgm:shape>
          <dgm:varLst>
            <dgm:bulletEnabled val="1"/>
          </dgm:varLst>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alg type="tx">
            <dgm:param type="txAnchorVertCh" val="mid"/>
          </dgm:alg>
          <dgm:shape xmlns:r="http://schemas.openxmlformats.org/officeDocument/2006/relationships" rot="180" type="triangle" r:blip="">
            <dgm:adjLst/>
          </dgm:shape>
          <dgm:varLst>
            <dgm:bulletEnabled val="1"/>
          </dgm:varLst>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alg type="tx">
            <dgm:param type="txAnchorVertCh" val="mid"/>
          </dgm:alg>
          <dgm:shape xmlns:r="http://schemas.openxmlformats.org/officeDocument/2006/relationships" type="triangle" r:blip="">
            <dgm:adjLst/>
          </dgm:shape>
          <dgm:varLst>
            <dgm:bulletEnabled val="1"/>
          </dgm:varLst>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alg type="tx">
            <dgm:param type="txAnchorVertCh" val="mid"/>
          </dgm:alg>
          <dgm:shape xmlns:r="http://schemas.openxmlformats.org/officeDocument/2006/relationships" type="triangle" r:blip="">
            <dgm:adjLst/>
          </dgm:shape>
          <dgm:varLst>
            <dgm:bulletEnabled val="1"/>
          </dgm:varLst>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alg type="tx">
            <dgm:param type="txAnchorVertCh" val="mid"/>
          </dgm:alg>
          <dgm:shape xmlns:r="http://schemas.openxmlformats.org/officeDocument/2006/relationships" rot="180" type="triangle" r:blip="">
            <dgm:adjLst/>
          </dgm:shape>
          <dgm:varLst>
            <dgm:bulletEnabled val="1"/>
          </dgm:varLst>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alg type="tx">
            <dgm:param type="txAnchorVertCh" val="mid"/>
          </dgm:alg>
          <dgm:shape xmlns:r="http://schemas.openxmlformats.org/officeDocument/2006/relationships" type="triangle" r:blip="">
            <dgm:adjLst/>
          </dgm:shape>
          <dgm:varLst>
            <dgm:bulletEnabled val="1"/>
          </dgm:varLst>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alg type="tx">
            <dgm:param type="txAnchorVertCh" val="mid"/>
          </dgm:alg>
          <dgm:shape xmlns:r="http://schemas.openxmlformats.org/officeDocument/2006/relationships" rot="180" type="triangle" r:blip="">
            <dgm:adjLst/>
          </dgm:shape>
          <dgm:varLst>
            <dgm:bulletEnabled val="1"/>
          </dgm:varLst>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alg type="tx">
            <dgm:param type="txAnchorVertCh" val="mid"/>
          </dgm:alg>
          <dgm:shape xmlns:r="http://schemas.openxmlformats.org/officeDocument/2006/relationships" type="triangle" r:blip="">
            <dgm:adjLst/>
          </dgm:shape>
          <dgm:varLst>
            <dgm:bulletEnabled val="1"/>
          </dgm:varLst>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5.xml><?xml version="1.0" encoding="utf-8"?>
<dgm:layoutDef xmlns:dgm="http://schemas.openxmlformats.org/drawingml/2006/diagram" xmlns:a="http://schemas.openxmlformats.org/drawingml/2006/main" uniqueId="urn:microsoft.com/office/officeart/2005/8/layout/pyramid4#3">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alg type="composite">
      <dgm:param type="ar" val="1"/>
    </dgm:alg>
    <dgm:shape xmlns:r="http://schemas.openxmlformats.org/officeDocument/2006/relationships" r:blip="">
      <dgm:adjLst/>
    </dgm:shape>
    <dgm:varLst>
      <dgm:chMax val="9"/>
      <dgm:dir/>
      <dgm:resizeHandles val="exact"/>
    </dgm:varLst>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alg type="tx">
            <dgm:param type="txAnchorVertCh" val="mid"/>
          </dgm:alg>
          <dgm:shape xmlns:r="http://schemas.openxmlformats.org/officeDocument/2006/relationships" type="triangle" r:blip="">
            <dgm:adjLst/>
          </dgm:shape>
          <dgm:varLst>
            <dgm:bulletEnabled val="1"/>
          </dgm:varLst>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alg type="tx">
            <dgm:param type="txAnchorVertCh" val="mid"/>
          </dgm:alg>
          <dgm:shape xmlns:r="http://schemas.openxmlformats.org/officeDocument/2006/relationships" type="triangle" r:blip="">
            <dgm:adjLst/>
          </dgm:shape>
          <dgm:varLst>
            <dgm:bulletEnabled val="1"/>
          </dgm:varLst>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alg type="tx">
            <dgm:param type="txAnchorVertCh" val="mid"/>
          </dgm:alg>
          <dgm:shape xmlns:r="http://schemas.openxmlformats.org/officeDocument/2006/relationships" rot="180" type="triangle" r:blip="">
            <dgm:adjLst/>
          </dgm:shape>
          <dgm:varLst>
            <dgm:bulletEnabled val="1"/>
          </dgm:varLst>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alg type="tx">
            <dgm:param type="txAnchorVertCh" val="mid"/>
          </dgm:alg>
          <dgm:shape xmlns:r="http://schemas.openxmlformats.org/officeDocument/2006/relationships" type="triangle" r:blip="">
            <dgm:adjLst/>
          </dgm:shape>
          <dgm:varLst>
            <dgm:bulletEnabled val="1"/>
          </dgm:varLst>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alg type="tx">
            <dgm:param type="txAnchorVertCh" val="mid"/>
          </dgm:alg>
          <dgm:shape xmlns:r="http://schemas.openxmlformats.org/officeDocument/2006/relationships" type="triangle" r:blip="">
            <dgm:adjLst/>
          </dgm:shape>
          <dgm:varLst>
            <dgm:bulletEnabled val="1"/>
          </dgm:varLst>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alg type="tx">
            <dgm:param type="txAnchorVertCh" val="mid"/>
          </dgm:alg>
          <dgm:shape xmlns:r="http://schemas.openxmlformats.org/officeDocument/2006/relationships" rot="180" type="triangle" r:blip="">
            <dgm:adjLst/>
          </dgm:shape>
          <dgm:varLst>
            <dgm:bulletEnabled val="1"/>
          </dgm:varLst>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alg type="tx">
            <dgm:param type="txAnchorVertCh" val="mid"/>
          </dgm:alg>
          <dgm:shape xmlns:r="http://schemas.openxmlformats.org/officeDocument/2006/relationships" type="triangle" r:blip="">
            <dgm:adjLst/>
          </dgm:shape>
          <dgm:varLst>
            <dgm:bulletEnabled val="1"/>
          </dgm:varLst>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alg type="tx">
            <dgm:param type="txAnchorVertCh" val="mid"/>
          </dgm:alg>
          <dgm:shape xmlns:r="http://schemas.openxmlformats.org/officeDocument/2006/relationships" rot="180" type="triangle" r:blip="">
            <dgm:adjLst/>
          </dgm:shape>
          <dgm:varLst>
            <dgm:bulletEnabled val="1"/>
          </dgm:varLst>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alg type="tx">
            <dgm:param type="txAnchorVertCh" val="mid"/>
          </dgm:alg>
          <dgm:shape xmlns:r="http://schemas.openxmlformats.org/officeDocument/2006/relationships" type="triangle" r:blip="">
            <dgm:adjLst/>
          </dgm:shape>
          <dgm:varLst>
            <dgm:bulletEnabled val="1"/>
          </dgm:varLst>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numCol="1"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5693"/>
          </a:xfrm>
          <a:prstGeom prst="rect">
            <a:avLst/>
          </a:prstGeom>
        </p:spPr>
        <p:txBody>
          <a:bodyPr vert="horz" lIns="91440" tIns="45720" rIns="91440" bIns="45720" numCol="1" rtlCol="0"/>
          <a:lstStyle>
            <a:lvl1pPr algn="r">
              <a:defRPr sz="1200"/>
            </a:lvl1pPr>
          </a:lstStyle>
          <a:p>
            <a:fld id="{9A80E46F-D703-49A5-9BDF-0C9E66A266CA}" type="datetimeFigureOut">
              <a:rPr lang="en-US" smtClean="0"/>
              <a:pPr/>
              <a:t>7/11/2018</a:t>
            </a:fld>
            <a:endParaRPr lang="en-US" dirty="0"/>
          </a:p>
        </p:txBody>
      </p:sp>
      <p:sp>
        <p:nvSpPr>
          <p:cNvPr id="4" name="Footer Placeholder 3"/>
          <p:cNvSpPr>
            <a:spLocks noGrp="1"/>
          </p:cNvSpPr>
          <p:nvPr>
            <p:ph type="ftr" sz="quarter" idx="2"/>
          </p:nvPr>
        </p:nvSpPr>
        <p:spPr>
          <a:xfrm>
            <a:off x="0" y="8846554"/>
            <a:ext cx="2971800" cy="465693"/>
          </a:xfrm>
          <a:prstGeom prst="rect">
            <a:avLst/>
          </a:prstGeom>
        </p:spPr>
        <p:txBody>
          <a:bodyPr vert="horz" lIns="91440" tIns="45720" rIns="91440" bIns="45720" numCol="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46554"/>
            <a:ext cx="2971800" cy="465693"/>
          </a:xfrm>
          <a:prstGeom prst="rect">
            <a:avLst/>
          </a:prstGeom>
        </p:spPr>
        <p:txBody>
          <a:bodyPr vert="horz" lIns="91440" tIns="45720" rIns="91440" bIns="45720" numCol="1" rtlCol="0" anchor="b"/>
          <a:lstStyle>
            <a:lvl1pPr algn="r">
              <a:defRPr sz="1200"/>
            </a:lvl1pPr>
          </a:lstStyle>
          <a:p>
            <a:fld id="{4A3ABF25-4541-483D-A2E2-FE54E3B75D8F}" type="slidenum">
              <a:rPr lang="en-US" smtClean="0"/>
              <a:pPr/>
              <a:t>‹#›</a:t>
            </a:fld>
            <a:endParaRPr lang="en-US" dirty="0"/>
          </a:p>
        </p:txBody>
      </p:sp>
    </p:spTree>
    <p:extLst>
      <p:ext uri="{BB962C8B-B14F-4D97-AF65-F5344CB8AC3E}">
        <p14:creationId xmlns:p14="http://schemas.microsoft.com/office/powerpoint/2010/main" val="3348235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numCol="1" rtlCol="0"/>
          <a:lstStyle>
            <a:lvl1pPr algn="l">
              <a:defRPr sz="1200"/>
            </a:lvl1pPr>
          </a:lstStyle>
          <a:p>
            <a:endParaRPr lang="en-US" dirty="0"/>
          </a:p>
        </p:txBody>
      </p:sp>
      <p:sp>
        <p:nvSpPr>
          <p:cNvPr id="3" name="Date Placeholder 2"/>
          <p:cNvSpPr>
            <a:spLocks noGrp="1"/>
          </p:cNvSpPr>
          <p:nvPr>
            <p:ph type="dt" idx="1"/>
          </p:nvPr>
        </p:nvSpPr>
        <p:spPr>
          <a:xfrm>
            <a:off x="3884613" y="0"/>
            <a:ext cx="2971800" cy="465693"/>
          </a:xfrm>
          <a:prstGeom prst="rect">
            <a:avLst/>
          </a:prstGeom>
        </p:spPr>
        <p:txBody>
          <a:bodyPr vert="horz" lIns="91440" tIns="45720" rIns="91440" bIns="45720" numCol="1" rtlCol="0"/>
          <a:lstStyle>
            <a:lvl1pPr algn="r">
              <a:defRPr sz="1200"/>
            </a:lvl1pPr>
          </a:lstStyle>
          <a:p>
            <a:fld id="{203D4BAC-FBE6-4B0E-8E3B-7B2547CF5C33}" type="datetimeFigureOut">
              <a:rPr lang="en-US" smtClean="0"/>
              <a:pPr/>
              <a:t>7/11/2018</a:t>
            </a:fld>
            <a:endParaRPr lang="en-US" dirty="0"/>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numCol="1" rtlCol="0" anchor="ctr"/>
          <a:lstStyle/>
          <a:p>
            <a:endParaRPr lang="en-US" dirty="0"/>
          </a:p>
        </p:txBody>
      </p:sp>
      <p:sp>
        <p:nvSpPr>
          <p:cNvPr id="5" name="Notes Placeholder 4"/>
          <p:cNvSpPr>
            <a:spLocks noGrp="1"/>
          </p:cNvSpPr>
          <p:nvPr>
            <p:ph type="body" sz="quarter" idx="3"/>
          </p:nvPr>
        </p:nvSpPr>
        <p:spPr>
          <a:xfrm>
            <a:off x="685800" y="4424085"/>
            <a:ext cx="5486400" cy="4191239"/>
          </a:xfrm>
          <a:prstGeom prst="rect">
            <a:avLst/>
          </a:prstGeom>
        </p:spPr>
        <p:txBody>
          <a:bodyPr vert="horz" lIns="91440" tIns="45720" rIns="91440" bIns="45720" numCol="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6554"/>
            <a:ext cx="2971800" cy="465693"/>
          </a:xfrm>
          <a:prstGeom prst="rect">
            <a:avLst/>
          </a:prstGeom>
        </p:spPr>
        <p:txBody>
          <a:bodyPr vert="horz" lIns="91440" tIns="45720" rIns="91440" bIns="45720" numCol="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46554"/>
            <a:ext cx="2971800" cy="465693"/>
          </a:xfrm>
          <a:prstGeom prst="rect">
            <a:avLst/>
          </a:prstGeom>
        </p:spPr>
        <p:txBody>
          <a:bodyPr vert="horz" lIns="91440" tIns="45720" rIns="91440" bIns="45720" numCol="1" rtlCol="0" anchor="b"/>
          <a:lstStyle>
            <a:lvl1pPr algn="r">
              <a:defRPr sz="1200"/>
            </a:lvl1pPr>
          </a:lstStyle>
          <a:p>
            <a:fld id="{BFD8A7F5-7413-4B3F-BE61-6585210BD15B}" type="slidenum">
              <a:rPr lang="en-US" smtClean="0"/>
              <a:pPr/>
              <a:t>‹#›</a:t>
            </a:fld>
            <a:endParaRPr lang="en-US" dirty="0"/>
          </a:p>
        </p:txBody>
      </p:sp>
    </p:spTree>
    <p:extLst>
      <p:ext uri="{BB962C8B-B14F-4D97-AF65-F5344CB8AC3E}">
        <p14:creationId xmlns:p14="http://schemas.microsoft.com/office/powerpoint/2010/main" val="1359925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buNone/>
            </a:pPr>
            <a:r>
              <a:rPr lang="en-US" sz="1200" b="0" kern="1200" dirty="0">
                <a:solidFill>
                  <a:schemeClr val="tx1"/>
                </a:solidFill>
                <a:latin typeface="+mn-lt"/>
                <a:ea typeface="+mn-ea"/>
                <a:cs typeface="+mn-cs"/>
              </a:rPr>
              <a:t>1. </a:t>
            </a:r>
            <a:r>
              <a:rPr lang="en-US" sz="1200" b="1" kern="1200" dirty="0">
                <a:solidFill>
                  <a:schemeClr val="tx1"/>
                </a:solidFill>
                <a:latin typeface="+mn-lt"/>
                <a:ea typeface="+mn-ea"/>
                <a:cs typeface="+mn-cs"/>
              </a:rPr>
              <a:t>Food: </a:t>
            </a:r>
            <a:r>
              <a:rPr lang="en-US" sz="1200" kern="1200" dirty="0">
                <a:solidFill>
                  <a:schemeClr val="tx1"/>
                </a:solidFill>
                <a:latin typeface="+mn-lt"/>
                <a:ea typeface="+mn-ea"/>
                <a:cs typeface="+mn-cs"/>
              </a:rPr>
              <a:t>Balanced meals with foods rich in nutrients: proteins, vitamins and minerals (sattvic in the Vedic tradition).</a:t>
            </a:r>
          </a:p>
          <a:p>
            <a:pPr>
              <a:spcBef>
                <a:spcPct val="0"/>
              </a:spcBef>
              <a:buNone/>
            </a:pPr>
            <a:endParaRPr lang="en-US" sz="1200" kern="1200" dirty="0">
              <a:solidFill>
                <a:schemeClr val="tx1"/>
              </a:solidFill>
              <a:latin typeface="+mn-lt"/>
              <a:ea typeface="+mn-ea"/>
              <a:cs typeface="+mn-cs"/>
            </a:endParaRPr>
          </a:p>
          <a:p>
            <a:pPr>
              <a:spcBef>
                <a:spcPct val="0"/>
              </a:spcBef>
              <a:buNone/>
            </a:pPr>
            <a:r>
              <a:rPr lang="en-US" sz="1200" kern="1200" dirty="0">
                <a:solidFill>
                  <a:schemeClr val="tx1"/>
                </a:solidFill>
                <a:latin typeface="+mn-lt"/>
                <a:ea typeface="+mn-ea"/>
                <a:cs typeface="+mn-cs"/>
              </a:rPr>
              <a:t>2. </a:t>
            </a:r>
            <a:r>
              <a:rPr lang="en-US" sz="1200" b="1" kern="1200" dirty="0">
                <a:solidFill>
                  <a:schemeClr val="tx1"/>
                </a:solidFill>
                <a:latin typeface="+mn-lt"/>
                <a:ea typeface="+mn-ea"/>
                <a:cs typeface="+mn-cs"/>
              </a:rPr>
              <a:t>Exercise: </a:t>
            </a:r>
            <a:r>
              <a:rPr lang="en-US" sz="1200" kern="1200" dirty="0">
                <a:solidFill>
                  <a:schemeClr val="tx1"/>
                </a:solidFill>
                <a:latin typeface="+mn-lt"/>
                <a:ea typeface="+mn-ea"/>
                <a:cs typeface="+mn-cs"/>
              </a:rPr>
              <a:t>Moderate activities such as walking, light yoga / asanas, swimming and other moderate physical activities.</a:t>
            </a:r>
          </a:p>
          <a:p>
            <a:pPr>
              <a:spcBef>
                <a:spcPct val="0"/>
              </a:spcBef>
              <a:buNone/>
            </a:pPr>
            <a:endParaRPr lang="en-US" sz="1200" kern="1200" dirty="0">
              <a:solidFill>
                <a:schemeClr val="tx1"/>
              </a:solidFill>
              <a:latin typeface="+mn-lt"/>
              <a:ea typeface="+mn-ea"/>
              <a:cs typeface="+mn-cs"/>
            </a:endParaRPr>
          </a:p>
          <a:p>
            <a:pPr>
              <a:spcBef>
                <a:spcPct val="0"/>
              </a:spcBef>
              <a:buNone/>
            </a:pPr>
            <a:r>
              <a:rPr lang="en-US" sz="1200" kern="1200" dirty="0">
                <a:solidFill>
                  <a:schemeClr val="tx1"/>
                </a:solidFill>
                <a:latin typeface="+mn-lt"/>
                <a:ea typeface="+mn-ea"/>
                <a:cs typeface="+mn-cs"/>
              </a:rPr>
              <a:t>3. </a:t>
            </a:r>
            <a:r>
              <a:rPr lang="en-US" sz="1200" b="1" kern="1200" dirty="0">
                <a:solidFill>
                  <a:schemeClr val="tx1"/>
                </a:solidFill>
                <a:latin typeface="+mn-lt"/>
                <a:ea typeface="+mn-ea"/>
                <a:cs typeface="+mn-cs"/>
              </a:rPr>
              <a:t>Meditation: </a:t>
            </a:r>
            <a:r>
              <a:rPr lang="en-US" sz="1200" kern="1200" dirty="0">
                <a:solidFill>
                  <a:schemeClr val="tx1"/>
                </a:solidFill>
                <a:latin typeface="+mn-lt"/>
                <a:ea typeface="+mn-ea"/>
                <a:cs typeface="+mn-cs"/>
              </a:rPr>
              <a:t>Regular gentle analysis and review of daily behaviors and thoughts, contemplation / focus of the mind on flowers, trees, nature etc., breath exercises (pranayama), silence and engaging with uplifting sounds and music.</a:t>
            </a:r>
          </a:p>
          <a:p>
            <a:pPr>
              <a:spcBef>
                <a:spcPct val="0"/>
              </a:spcBef>
              <a:buNone/>
            </a:pPr>
            <a:endParaRPr lang="en-US" sz="1200" b="1" kern="1200" dirty="0">
              <a:solidFill>
                <a:schemeClr val="tx1"/>
              </a:solidFill>
              <a:latin typeface="+mn-lt"/>
              <a:ea typeface="+mn-ea"/>
              <a:cs typeface="+mn-cs"/>
            </a:endParaRPr>
          </a:p>
          <a:p>
            <a:pPr>
              <a:spcBef>
                <a:spcPct val="0"/>
              </a:spcBef>
              <a:buNone/>
            </a:pPr>
            <a:r>
              <a:rPr lang="en-US" sz="1200" kern="1200" dirty="0">
                <a:solidFill>
                  <a:schemeClr val="tx1"/>
                </a:solidFill>
                <a:latin typeface="+mn-lt"/>
                <a:ea typeface="+mn-ea"/>
                <a:cs typeface="+mn-cs"/>
              </a:rPr>
              <a:t>4. </a:t>
            </a:r>
            <a:r>
              <a:rPr lang="en-US" sz="1200" b="1" kern="1200" dirty="0">
                <a:solidFill>
                  <a:schemeClr val="tx1"/>
                </a:solidFill>
                <a:latin typeface="+mn-lt"/>
                <a:ea typeface="+mn-ea"/>
                <a:cs typeface="+mn-cs"/>
              </a:rPr>
              <a:t>Sleep: </a:t>
            </a:r>
            <a:r>
              <a:rPr lang="en-US" sz="1200" kern="1200" dirty="0">
                <a:solidFill>
                  <a:schemeClr val="tx1"/>
                </a:solidFill>
                <a:latin typeface="+mn-lt"/>
                <a:ea typeface="+mn-ea"/>
                <a:cs typeface="+mn-cs"/>
              </a:rPr>
              <a:t>Regular sound, deep, carefree and relaxed 6-8 hours nightly.</a:t>
            </a:r>
          </a:p>
          <a:p>
            <a:pPr marL="0" indent="0">
              <a:spcBef>
                <a:spcPct val="0"/>
              </a:spcBef>
              <a:buNone/>
            </a:pPr>
            <a:r>
              <a:rPr lang="en-US" sz="1200" kern="1200" dirty="0">
                <a:solidFill>
                  <a:schemeClr val="tx1"/>
                </a:solidFill>
                <a:latin typeface="+mn-lt"/>
                <a:ea typeface="+mn-ea"/>
                <a:cs typeface="+mn-cs"/>
              </a:rPr>
              <a:t>5. good meditation (review, contemplation, gentle analysis, silence,  pranayama, positive sound and music,  focus of mind on nature including flowers and trees);</a:t>
            </a:r>
          </a:p>
          <a:p>
            <a:pPr marL="0" indent="0">
              <a:spcBef>
                <a:spcPct val="0"/>
              </a:spcBef>
              <a:buNone/>
            </a:pPr>
            <a:endParaRPr lang="en-US" sz="1200" kern="1200" dirty="0">
              <a:solidFill>
                <a:schemeClr val="tx1"/>
              </a:solidFill>
              <a:latin typeface="+mn-lt"/>
              <a:ea typeface="+mn-ea"/>
              <a:cs typeface="+mn-cs"/>
            </a:endParaRPr>
          </a:p>
          <a:p>
            <a:pPr marL="0" indent="0">
              <a:spcBef>
                <a:spcPct val="0"/>
              </a:spcBef>
              <a:buNone/>
            </a:pPr>
            <a:r>
              <a:rPr lang="en-US" sz="1200" kern="1200" dirty="0">
                <a:solidFill>
                  <a:schemeClr val="tx1"/>
                </a:solidFill>
                <a:latin typeface="+mn-lt"/>
                <a:ea typeface="+mn-ea"/>
                <a:cs typeface="+mn-cs"/>
              </a:rPr>
              <a:t>6. </a:t>
            </a:r>
            <a:r>
              <a:rPr lang="en-US" sz="1200" b="1" kern="1200" dirty="0">
                <a:solidFill>
                  <a:schemeClr val="tx1"/>
                </a:solidFill>
                <a:latin typeface="+mn-lt"/>
                <a:ea typeface="+mn-ea"/>
                <a:cs typeface="+mn-cs"/>
              </a:rPr>
              <a:t>good human interaction and relationships </a:t>
            </a:r>
            <a:r>
              <a:rPr lang="en-US" sz="1200" kern="1200" dirty="0">
                <a:solidFill>
                  <a:schemeClr val="tx1"/>
                </a:solidFill>
                <a:latin typeface="+mn-lt"/>
                <a:ea typeface="+mn-ea"/>
                <a:cs typeface="+mn-cs"/>
              </a:rPr>
              <a:t>(pleasant, positive gossip free interaction with family, friends, workplace associates and the outside world where interaction occurs with human beings, and responsibility for self - no blame or complain);</a:t>
            </a:r>
          </a:p>
          <a:p>
            <a:pPr marL="0" indent="0">
              <a:spcBef>
                <a:spcPct val="0"/>
              </a:spcBef>
              <a:buNone/>
            </a:pPr>
            <a:endParaRPr lang="en-US" sz="1200" kern="1200" dirty="0">
              <a:solidFill>
                <a:schemeClr val="tx1"/>
              </a:solidFill>
              <a:latin typeface="+mn-lt"/>
              <a:ea typeface="+mn-ea"/>
              <a:cs typeface="+mn-cs"/>
            </a:endParaRPr>
          </a:p>
          <a:p>
            <a:pPr marL="0" indent="0">
              <a:spcBef>
                <a:spcPct val="0"/>
              </a:spcBef>
              <a:buNone/>
            </a:pPr>
            <a:r>
              <a:rPr lang="en-US" sz="1200" kern="1200" dirty="0">
                <a:solidFill>
                  <a:schemeClr val="tx1"/>
                </a:solidFill>
                <a:latin typeface="+mn-lt"/>
                <a:ea typeface="+mn-ea"/>
                <a:cs typeface="+mn-cs"/>
              </a:rPr>
              <a:t>7</a:t>
            </a:r>
            <a:r>
              <a:rPr lang="en-US" sz="1200" b="1" kern="1200" dirty="0">
                <a:solidFill>
                  <a:schemeClr val="tx1"/>
                </a:solidFill>
                <a:latin typeface="+mn-lt"/>
                <a:ea typeface="+mn-ea"/>
                <a:cs typeface="+mn-cs"/>
              </a:rPr>
              <a:t>. good interaction with plants and animal</a:t>
            </a:r>
            <a:r>
              <a:rPr lang="en-US" sz="1200" kern="1200" dirty="0">
                <a:solidFill>
                  <a:schemeClr val="tx1"/>
                </a:solidFill>
                <a:latin typeface="+mn-lt"/>
                <a:ea typeface="+mn-ea"/>
                <a:cs typeface="+mn-cs"/>
              </a:rPr>
              <a:t>s (</a:t>
            </a:r>
            <a:r>
              <a:rPr lang="en-US" sz="1200" kern="1200" dirty="0" err="1">
                <a:solidFill>
                  <a:schemeClr val="tx1"/>
                </a:solidFill>
                <a:latin typeface="+mn-lt"/>
                <a:ea typeface="+mn-ea"/>
                <a:cs typeface="+mn-cs"/>
              </a:rPr>
              <a:t>recognising</a:t>
            </a:r>
            <a:r>
              <a:rPr lang="en-US" sz="1200" kern="1200" dirty="0">
                <a:solidFill>
                  <a:schemeClr val="tx1"/>
                </a:solidFill>
                <a:latin typeface="+mn-lt"/>
                <a:ea typeface="+mn-ea"/>
                <a:cs typeface="+mn-cs"/>
              </a:rPr>
              <a:t> them as us with the same </a:t>
            </a:r>
            <a:r>
              <a:rPr lang="en-US" sz="1200" kern="1200" dirty="0" err="1">
                <a:solidFill>
                  <a:schemeClr val="tx1"/>
                </a:solidFill>
                <a:latin typeface="+mn-lt"/>
                <a:ea typeface="+mn-ea"/>
                <a:cs typeface="+mn-cs"/>
              </a:rPr>
              <a:t>atma</a:t>
            </a:r>
            <a:r>
              <a:rPr lang="en-US" sz="1200" kern="1200" dirty="0">
                <a:solidFill>
                  <a:schemeClr val="tx1"/>
                </a:solidFill>
                <a:latin typeface="+mn-lt"/>
                <a:ea typeface="+mn-ea"/>
                <a:cs typeface="+mn-cs"/>
              </a:rPr>
              <a:t> and force as they are also our life supports).</a:t>
            </a:r>
          </a:p>
          <a:p>
            <a:pPr>
              <a:spcBef>
                <a:spcPct val="0"/>
              </a:spcBef>
              <a:buNone/>
            </a:pPr>
            <a:endParaRPr lang="en-US" sz="1200" kern="120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FD8A7F5-7413-4B3F-BE61-6585210BD15B}" type="slidenum">
              <a:rPr lang="en-US" smtClean="0"/>
              <a:pPr/>
              <a:t>2</a:t>
            </a:fld>
            <a:endParaRPr lang="en-US" dirty="0"/>
          </a:p>
        </p:txBody>
      </p:sp>
    </p:spTree>
    <p:extLst>
      <p:ext uri="{BB962C8B-B14F-4D97-AF65-F5344CB8AC3E}">
        <p14:creationId xmlns:p14="http://schemas.microsoft.com/office/powerpoint/2010/main" val="9013397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D8A7F5-7413-4B3F-BE61-6585210BD15B}" type="slidenum">
              <a:rPr lang="en-US" smtClean="0"/>
              <a:pPr/>
              <a:t>38</a:t>
            </a:fld>
            <a:endParaRPr lang="en-US" dirty="0"/>
          </a:p>
        </p:txBody>
      </p:sp>
    </p:spTree>
    <p:extLst>
      <p:ext uri="{BB962C8B-B14F-4D97-AF65-F5344CB8AC3E}">
        <p14:creationId xmlns:p14="http://schemas.microsoft.com/office/powerpoint/2010/main" val="24051581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Svami’s</a:t>
            </a:r>
            <a:r>
              <a:rPr lang="en-US" dirty="0"/>
              <a:t> original name was </a:t>
            </a:r>
            <a:r>
              <a:rPr lang="en-US" dirty="0" err="1"/>
              <a:t>Rameshwaran</a:t>
            </a:r>
            <a:r>
              <a:rPr lang="en-US" dirty="0"/>
              <a:t> Anand </a:t>
            </a:r>
            <a:r>
              <a:rPr lang="en-US" dirty="0" err="1"/>
              <a:t>Giri</a:t>
            </a:r>
            <a:r>
              <a:rPr lang="en-US" dirty="0"/>
              <a:t> , hence the abbreviation R.A.G.</a:t>
            </a:r>
          </a:p>
        </p:txBody>
      </p:sp>
      <p:sp>
        <p:nvSpPr>
          <p:cNvPr id="4" name="Slide Number Placeholder 3"/>
          <p:cNvSpPr>
            <a:spLocks noGrp="1"/>
          </p:cNvSpPr>
          <p:nvPr>
            <p:ph type="sldNum" sz="quarter" idx="10"/>
          </p:nvPr>
        </p:nvSpPr>
        <p:spPr/>
        <p:txBody>
          <a:bodyPr/>
          <a:lstStyle/>
          <a:p>
            <a:fld id="{BFD8A7F5-7413-4B3F-BE61-6585210BD15B}" type="slidenum">
              <a:rPr lang="en-US" smtClean="0"/>
              <a:pPr/>
              <a:t>6</a:t>
            </a:fld>
            <a:endParaRPr lang="en-US" dirty="0"/>
          </a:p>
        </p:txBody>
      </p:sp>
    </p:spTree>
    <p:extLst>
      <p:ext uri="{BB962C8B-B14F-4D97-AF65-F5344CB8AC3E}">
        <p14:creationId xmlns:p14="http://schemas.microsoft.com/office/powerpoint/2010/main" val="21807981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D8A7F5-7413-4B3F-BE61-6585210BD15B}" type="slidenum">
              <a:rPr lang="en-US" smtClean="0"/>
              <a:pPr/>
              <a:t>15</a:t>
            </a:fld>
            <a:endParaRPr lang="en-US" dirty="0"/>
          </a:p>
        </p:txBody>
      </p:sp>
    </p:spTree>
    <p:extLst>
      <p:ext uri="{BB962C8B-B14F-4D97-AF65-F5344CB8AC3E}">
        <p14:creationId xmlns:p14="http://schemas.microsoft.com/office/powerpoint/2010/main" val="31949273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1100138" y="698500"/>
            <a:ext cx="4657725" cy="34925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5" name="Shape 65"/>
          <p:cNvSpPr txBox="1">
            <a:spLocks noGrp="1"/>
          </p:cNvSpPr>
          <p:nvPr>
            <p:ph type="body" idx="1"/>
          </p:nvPr>
        </p:nvSpPr>
        <p:spPr>
          <a:xfrm>
            <a:off x="685801" y="4424085"/>
            <a:ext cx="5486399" cy="4191238"/>
          </a:xfrm>
          <a:prstGeom prst="rect">
            <a:avLst/>
          </a:prstGeom>
        </p:spPr>
        <p:txBody>
          <a:bodyPr lIns="91425" tIns="91425" rIns="91425" bIns="91425" numCol="1" anchor="t" anchorCtr="0">
            <a:noAutofit/>
          </a:bodyPr>
          <a:lstStyle/>
          <a:p>
            <a:pPr lvl="0" rtl="0">
              <a:spcBef>
                <a:spcPts val="0"/>
              </a:spcBef>
              <a:buNone/>
            </a:pPr>
            <a:endParaRPr lang="en" altLang="en" dirty="0"/>
          </a:p>
        </p:txBody>
      </p:sp>
    </p:spTree>
    <p:extLst>
      <p:ext uri="{BB962C8B-B14F-4D97-AF65-F5344CB8AC3E}">
        <p14:creationId xmlns:p14="http://schemas.microsoft.com/office/powerpoint/2010/main" val="2851138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1100138" y="698500"/>
            <a:ext cx="4657725" cy="34925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5" name="Shape 65"/>
          <p:cNvSpPr txBox="1">
            <a:spLocks noGrp="1"/>
          </p:cNvSpPr>
          <p:nvPr>
            <p:ph type="body" idx="1"/>
          </p:nvPr>
        </p:nvSpPr>
        <p:spPr>
          <a:xfrm>
            <a:off x="685801" y="4424085"/>
            <a:ext cx="5486399" cy="4191238"/>
          </a:xfrm>
          <a:prstGeom prst="rect">
            <a:avLst/>
          </a:prstGeom>
        </p:spPr>
        <p:txBody>
          <a:bodyPr lIns="91425" tIns="91425" rIns="91425" bIns="91425" numCol="1" anchor="t" anchorCtr="0">
            <a:noAutofit/>
          </a:bodyPr>
          <a:lstStyle/>
          <a:p>
            <a:pPr lvl="0" rtl="0">
              <a:spcBef>
                <a:spcPts val="0"/>
              </a:spcBef>
              <a:buNone/>
            </a:pPr>
            <a:endParaRPr lang="en" altLang="en"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1100138" y="698500"/>
            <a:ext cx="4657725" cy="34925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8" name="Shape 78"/>
          <p:cNvSpPr txBox="1">
            <a:spLocks noGrp="1"/>
          </p:cNvSpPr>
          <p:nvPr>
            <p:ph type="body" idx="1"/>
          </p:nvPr>
        </p:nvSpPr>
        <p:spPr>
          <a:xfrm>
            <a:off x="685801" y="4424085"/>
            <a:ext cx="5486399" cy="4191238"/>
          </a:xfrm>
          <a:prstGeom prst="rect">
            <a:avLst/>
          </a:prstGeom>
        </p:spPr>
        <p:txBody>
          <a:bodyPr lIns="91425" tIns="91425" rIns="91425" bIns="91425" numCol="1" anchor="t" anchorCtr="0">
            <a:noAutofit/>
          </a:bodyPr>
          <a:lstStyle/>
          <a:p>
            <a:pPr lvl="0" rt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Shape 50"/>
          <p:cNvSpPr>
            <a:spLocks noGrp="1" noRot="1" noChangeAspect="1"/>
          </p:cNvSpPr>
          <p:nvPr>
            <p:ph type="sldImg" idx="2"/>
          </p:nvPr>
        </p:nvSpPr>
        <p:spPr>
          <a:xfrm>
            <a:off x="1100138" y="698500"/>
            <a:ext cx="4657725" cy="34925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1" name="Shape 51"/>
          <p:cNvSpPr txBox="1">
            <a:spLocks noGrp="1"/>
          </p:cNvSpPr>
          <p:nvPr>
            <p:ph type="body" idx="1"/>
          </p:nvPr>
        </p:nvSpPr>
        <p:spPr>
          <a:xfrm>
            <a:off x="685801" y="4424085"/>
            <a:ext cx="5486399" cy="4191238"/>
          </a:xfrm>
          <a:prstGeom prst="rect">
            <a:avLst/>
          </a:prstGeom>
        </p:spPr>
        <p:txBody>
          <a:bodyPr lIns="91425" tIns="91425" rIns="91425" bIns="91425" numCol="1" anchor="t" anchorCtr="0">
            <a:noAutofit/>
          </a:bodyPr>
          <a:lstStyle/>
          <a:p>
            <a:pPr lvl="0" rt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Shape 50"/>
          <p:cNvSpPr>
            <a:spLocks noGrp="1" noRot="1" noChangeAspect="1"/>
          </p:cNvSpPr>
          <p:nvPr>
            <p:ph type="sldImg" idx="2"/>
          </p:nvPr>
        </p:nvSpPr>
        <p:spPr>
          <a:xfrm>
            <a:off x="1100138" y="698500"/>
            <a:ext cx="4657725" cy="34925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1" name="Shape 51"/>
          <p:cNvSpPr txBox="1">
            <a:spLocks noGrp="1"/>
          </p:cNvSpPr>
          <p:nvPr>
            <p:ph type="body" idx="1"/>
          </p:nvPr>
        </p:nvSpPr>
        <p:spPr>
          <a:xfrm>
            <a:off x="685801" y="4424085"/>
            <a:ext cx="5486399" cy="4191238"/>
          </a:xfrm>
          <a:prstGeom prst="rect">
            <a:avLst/>
          </a:prstGeom>
        </p:spPr>
        <p:txBody>
          <a:bodyPr lIns="91425" tIns="91425" rIns="91425" bIns="91425" numCol="1" anchor="t" anchorCtr="0">
            <a:noAutofit/>
          </a:bodyPr>
          <a:lstStyle/>
          <a:p>
            <a:pPr>
              <a:spcBef>
                <a:spcPts val="0"/>
              </a:spcBef>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D8A7F5-7413-4B3F-BE61-6585210BD15B}" type="slidenum">
              <a:rPr lang="en-US" smtClean="0"/>
              <a:pPr/>
              <a:t>26</a:t>
            </a:fld>
            <a:endParaRPr lang="en-US" dirty="0"/>
          </a:p>
        </p:txBody>
      </p:sp>
    </p:spTree>
    <p:extLst>
      <p:ext uri="{BB962C8B-B14F-4D97-AF65-F5344CB8AC3E}">
        <p14:creationId xmlns:p14="http://schemas.microsoft.com/office/powerpoint/2010/main" val="19167281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numCol="1"/>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numCol="1"/>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numCol="1"/>
          <a:lstStyle/>
          <a:p>
            <a:fld id="{866A0B81-CB12-4278-8F1B-BFDD9AAFA2E2}" type="datetime1">
              <a:rPr lang="en-US" smtClean="0"/>
              <a:pPr/>
              <a:t>7/11/2018</a:t>
            </a:fld>
            <a:endParaRPr lang="en-US" dirty="0"/>
          </a:p>
        </p:txBody>
      </p:sp>
      <p:sp>
        <p:nvSpPr>
          <p:cNvPr id="5" name="Footer Placeholder 4"/>
          <p:cNvSpPr>
            <a:spLocks noGrp="1"/>
          </p:cNvSpPr>
          <p:nvPr>
            <p:ph type="ftr" sz="quarter" idx="11"/>
          </p:nvPr>
        </p:nvSpPr>
        <p:spPr/>
        <p:txBody>
          <a:bodyPr numCol="1"/>
          <a:lstStyle/>
          <a:p>
            <a:r>
              <a:rPr lang="en-US" dirty="0"/>
              <a:t>www.adhyatmik.org &amp;  www.purnahealth.org</a:t>
            </a:r>
          </a:p>
        </p:txBody>
      </p:sp>
      <p:sp>
        <p:nvSpPr>
          <p:cNvPr id="6" name="Slide Number Placeholder 5"/>
          <p:cNvSpPr>
            <a:spLocks noGrp="1"/>
          </p:cNvSpPr>
          <p:nvPr>
            <p:ph type="sldNum" sz="quarter" idx="12"/>
          </p:nvPr>
        </p:nvSpPr>
        <p:spPr/>
        <p:txBody>
          <a:bodyPr numCol="1"/>
          <a:lstStyle/>
          <a:p>
            <a:fld id="{C719EF0B-8E1F-4A6F-A5F0-70CA84FD839E}" type="slidenum">
              <a:rPr lang="en-US" smtClean="0"/>
              <a:pPr/>
              <a:t>‹#›</a:t>
            </a:fld>
            <a:endParaRPr lang="en-US" dirty="0"/>
          </a:p>
        </p:txBody>
      </p:sp>
    </p:spTree>
    <p:extLst>
      <p:ext uri="{BB962C8B-B14F-4D97-AF65-F5344CB8AC3E}">
        <p14:creationId xmlns:p14="http://schemas.microsoft.com/office/powerpoint/2010/main" val="4141640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a:t>Click to edit Master title style</a:t>
            </a:r>
          </a:p>
        </p:txBody>
      </p:sp>
      <p:sp>
        <p:nvSpPr>
          <p:cNvPr id="3" name="Vertical Text Placeholder 2"/>
          <p:cNvSpPr>
            <a:spLocks noGrp="1"/>
          </p:cNvSpPr>
          <p:nvPr>
            <p:ph type="body" orient="vert" idx="1"/>
          </p:nvPr>
        </p:nvSpPr>
        <p:spPr/>
        <p:txBody>
          <a:bodyPr vert="eaVert"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numCol="1"/>
          <a:lstStyle/>
          <a:p>
            <a:fld id="{AFA23ECF-7BC3-4DAA-B61A-AA12CFD94FE4}" type="datetime1">
              <a:rPr lang="en-US" smtClean="0"/>
              <a:pPr/>
              <a:t>7/11/2018</a:t>
            </a:fld>
            <a:endParaRPr lang="en-US" dirty="0"/>
          </a:p>
        </p:txBody>
      </p:sp>
      <p:sp>
        <p:nvSpPr>
          <p:cNvPr id="5" name="Footer Placeholder 4"/>
          <p:cNvSpPr>
            <a:spLocks noGrp="1"/>
          </p:cNvSpPr>
          <p:nvPr>
            <p:ph type="ftr" sz="quarter" idx="11"/>
          </p:nvPr>
        </p:nvSpPr>
        <p:spPr/>
        <p:txBody>
          <a:bodyPr numCol="1"/>
          <a:lstStyle/>
          <a:p>
            <a:r>
              <a:rPr lang="en-US" dirty="0"/>
              <a:t>www.adhyatmik.org &amp;  www.purnahealth.org</a:t>
            </a:r>
          </a:p>
        </p:txBody>
      </p:sp>
      <p:sp>
        <p:nvSpPr>
          <p:cNvPr id="6" name="Slide Number Placeholder 5"/>
          <p:cNvSpPr>
            <a:spLocks noGrp="1"/>
          </p:cNvSpPr>
          <p:nvPr>
            <p:ph type="sldNum" sz="quarter" idx="12"/>
          </p:nvPr>
        </p:nvSpPr>
        <p:spPr/>
        <p:txBody>
          <a:bodyPr numCol="1"/>
          <a:lstStyle/>
          <a:p>
            <a:fld id="{C719EF0B-8E1F-4A6F-A5F0-70CA84FD839E}" type="slidenum">
              <a:rPr lang="en-US" smtClean="0"/>
              <a:pPr/>
              <a:t>‹#›</a:t>
            </a:fld>
            <a:endParaRPr lang="en-US" dirty="0"/>
          </a:p>
        </p:txBody>
      </p:sp>
    </p:spTree>
    <p:extLst>
      <p:ext uri="{BB962C8B-B14F-4D97-AF65-F5344CB8AC3E}">
        <p14:creationId xmlns:p14="http://schemas.microsoft.com/office/powerpoint/2010/main" val="1481748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numCol="1"/>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numCol="1"/>
          <a:lstStyle/>
          <a:p>
            <a:fld id="{97BDBD23-A673-428B-AF03-3A0D5D890A35}" type="datetime1">
              <a:rPr lang="en-US" smtClean="0"/>
              <a:pPr/>
              <a:t>7/11/2018</a:t>
            </a:fld>
            <a:endParaRPr lang="en-US" dirty="0"/>
          </a:p>
        </p:txBody>
      </p:sp>
      <p:sp>
        <p:nvSpPr>
          <p:cNvPr id="5" name="Footer Placeholder 4"/>
          <p:cNvSpPr>
            <a:spLocks noGrp="1"/>
          </p:cNvSpPr>
          <p:nvPr>
            <p:ph type="ftr" sz="quarter" idx="11"/>
          </p:nvPr>
        </p:nvSpPr>
        <p:spPr/>
        <p:txBody>
          <a:bodyPr numCol="1"/>
          <a:lstStyle/>
          <a:p>
            <a:r>
              <a:rPr lang="en-US" dirty="0"/>
              <a:t>www.adhyatmik.org &amp;  www.purnahealth.org</a:t>
            </a:r>
          </a:p>
        </p:txBody>
      </p:sp>
      <p:sp>
        <p:nvSpPr>
          <p:cNvPr id="6" name="Slide Number Placeholder 5"/>
          <p:cNvSpPr>
            <a:spLocks noGrp="1"/>
          </p:cNvSpPr>
          <p:nvPr>
            <p:ph type="sldNum" sz="quarter" idx="12"/>
          </p:nvPr>
        </p:nvSpPr>
        <p:spPr/>
        <p:txBody>
          <a:bodyPr numCol="1"/>
          <a:lstStyle/>
          <a:p>
            <a:fld id="{C719EF0B-8E1F-4A6F-A5F0-70CA84FD839E}" type="slidenum">
              <a:rPr lang="en-US" smtClean="0"/>
              <a:pPr/>
              <a:t>‹#›</a:t>
            </a:fld>
            <a:endParaRPr lang="en-US" dirty="0"/>
          </a:p>
        </p:txBody>
      </p:sp>
    </p:spTree>
    <p:extLst>
      <p:ext uri="{BB962C8B-B14F-4D97-AF65-F5344CB8AC3E}">
        <p14:creationId xmlns:p14="http://schemas.microsoft.com/office/powerpoint/2010/main" val="19202733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311701" y="593367"/>
            <a:ext cx="8520599" cy="763599"/>
          </a:xfrm>
          <a:prstGeom prst="rect">
            <a:avLst/>
          </a:prstGeom>
        </p:spPr>
        <p:txBody>
          <a:bodyPr lIns="91425" tIns="91425" rIns="91425" bIns="91425" numCol="1"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7" name="Shape 17"/>
          <p:cNvSpPr txBox="1">
            <a:spLocks noGrp="1"/>
          </p:cNvSpPr>
          <p:nvPr>
            <p:ph type="body" idx="1"/>
          </p:nvPr>
        </p:nvSpPr>
        <p:spPr>
          <a:xfrm>
            <a:off x="311701" y="1536633"/>
            <a:ext cx="8520599" cy="4555200"/>
          </a:xfrm>
          <a:prstGeom prst="rect">
            <a:avLst/>
          </a:prstGeom>
        </p:spPr>
        <p:txBody>
          <a:bodyPr lIns="91425" tIns="91425" rIns="91425" bIns="91425" numCol="1"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sldNum" idx="12"/>
          </p:nvPr>
        </p:nvSpPr>
        <p:spPr>
          <a:xfrm>
            <a:off x="8472458" y="6217621"/>
            <a:ext cx="548699" cy="524800"/>
          </a:xfrm>
          <a:prstGeom prst="rect">
            <a:avLst/>
          </a:prstGeom>
        </p:spPr>
        <p:txBody>
          <a:bodyPr lIns="91425" tIns="91425" rIns="91425" bIns="91425" numCol="1" anchor="ctr" anchorCtr="0">
            <a:noAutofit/>
          </a:bodyPr>
          <a:lstStyle/>
          <a:p>
            <a:pPr>
              <a:spcBef>
                <a:spcPts val="0"/>
              </a:spcBef>
              <a:buNone/>
            </a:pPr>
            <a:fld id="{00000000-1234-1234-1234-123412341234}" type="slidenum">
              <a:rPr lang="en" altLang="en"/>
              <a:t>‹#›</a:t>
            </a:fld>
            <a:endParaRPr lang="en" altLang="en"/>
          </a:p>
        </p:txBody>
      </p:sp>
    </p:spTree>
    <p:extLst>
      <p:ext uri="{BB962C8B-B14F-4D97-AF65-F5344CB8AC3E}">
        <p14:creationId xmlns:p14="http://schemas.microsoft.com/office/powerpoint/2010/main" val="1761202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a:t>Click to edit Master title style</a:t>
            </a:r>
          </a:p>
        </p:txBody>
      </p:sp>
      <p:sp>
        <p:nvSpPr>
          <p:cNvPr id="3" name="Content Placeholder 2"/>
          <p:cNvSpPr>
            <a:spLocks noGrp="1"/>
          </p:cNvSpPr>
          <p:nvPr>
            <p:ph idx="1"/>
          </p:nvPr>
        </p:nvSpPr>
        <p:spPr/>
        <p:txBody>
          <a:bodyPr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numCol="1"/>
          <a:lstStyle/>
          <a:p>
            <a:fld id="{3FBC0C47-A4F7-413A-BDEF-C49FAA0BA111}" type="datetime1">
              <a:rPr lang="en-US" smtClean="0"/>
              <a:pPr/>
              <a:t>7/11/2018</a:t>
            </a:fld>
            <a:endParaRPr lang="en-US" dirty="0"/>
          </a:p>
        </p:txBody>
      </p:sp>
      <p:sp>
        <p:nvSpPr>
          <p:cNvPr id="5" name="Footer Placeholder 4"/>
          <p:cNvSpPr>
            <a:spLocks noGrp="1"/>
          </p:cNvSpPr>
          <p:nvPr>
            <p:ph type="ftr" sz="quarter" idx="11"/>
          </p:nvPr>
        </p:nvSpPr>
        <p:spPr/>
        <p:txBody>
          <a:bodyPr numCol="1"/>
          <a:lstStyle/>
          <a:p>
            <a:r>
              <a:rPr lang="en-US" dirty="0"/>
              <a:t>www.adhyatmik.org &amp;  www.purnahealth.org</a:t>
            </a:r>
          </a:p>
        </p:txBody>
      </p:sp>
      <p:sp>
        <p:nvSpPr>
          <p:cNvPr id="6" name="Slide Number Placeholder 5"/>
          <p:cNvSpPr>
            <a:spLocks noGrp="1"/>
          </p:cNvSpPr>
          <p:nvPr>
            <p:ph type="sldNum" sz="quarter" idx="12"/>
          </p:nvPr>
        </p:nvSpPr>
        <p:spPr/>
        <p:txBody>
          <a:bodyPr numCol="1"/>
          <a:lstStyle/>
          <a:p>
            <a:fld id="{C719EF0B-8E1F-4A6F-A5F0-70CA84FD839E}" type="slidenum">
              <a:rPr lang="en-US" smtClean="0"/>
              <a:pPr/>
              <a:t>‹#›</a:t>
            </a:fld>
            <a:endParaRPr lang="en-US" dirty="0"/>
          </a:p>
        </p:txBody>
      </p:sp>
    </p:spTree>
    <p:extLst>
      <p:ext uri="{BB962C8B-B14F-4D97-AF65-F5344CB8AC3E}">
        <p14:creationId xmlns:p14="http://schemas.microsoft.com/office/powerpoint/2010/main" val="2791167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numCol="1"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numCol="1"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numCol="1"/>
          <a:lstStyle/>
          <a:p>
            <a:fld id="{A72CDF8B-0FAC-4DA3-9FFF-6761DD3F7059}" type="datetime1">
              <a:rPr lang="en-US" smtClean="0"/>
              <a:pPr/>
              <a:t>7/11/2018</a:t>
            </a:fld>
            <a:endParaRPr lang="en-US" dirty="0"/>
          </a:p>
        </p:txBody>
      </p:sp>
      <p:sp>
        <p:nvSpPr>
          <p:cNvPr id="5" name="Footer Placeholder 4"/>
          <p:cNvSpPr>
            <a:spLocks noGrp="1"/>
          </p:cNvSpPr>
          <p:nvPr>
            <p:ph type="ftr" sz="quarter" idx="11"/>
          </p:nvPr>
        </p:nvSpPr>
        <p:spPr/>
        <p:txBody>
          <a:bodyPr numCol="1"/>
          <a:lstStyle/>
          <a:p>
            <a:r>
              <a:rPr lang="en-US" dirty="0"/>
              <a:t>www.adhyatmik.org &amp;  www.purnahealth.org</a:t>
            </a:r>
          </a:p>
        </p:txBody>
      </p:sp>
      <p:sp>
        <p:nvSpPr>
          <p:cNvPr id="6" name="Slide Number Placeholder 5"/>
          <p:cNvSpPr>
            <a:spLocks noGrp="1"/>
          </p:cNvSpPr>
          <p:nvPr>
            <p:ph type="sldNum" sz="quarter" idx="12"/>
          </p:nvPr>
        </p:nvSpPr>
        <p:spPr/>
        <p:txBody>
          <a:bodyPr numCol="1"/>
          <a:lstStyle/>
          <a:p>
            <a:fld id="{C719EF0B-8E1F-4A6F-A5F0-70CA84FD839E}" type="slidenum">
              <a:rPr lang="en-US" smtClean="0"/>
              <a:pPr/>
              <a:t>‹#›</a:t>
            </a:fld>
            <a:endParaRPr lang="en-US" dirty="0"/>
          </a:p>
        </p:txBody>
      </p:sp>
    </p:spTree>
    <p:extLst>
      <p:ext uri="{BB962C8B-B14F-4D97-AF65-F5344CB8AC3E}">
        <p14:creationId xmlns:p14="http://schemas.microsoft.com/office/powerpoint/2010/main" val="3126058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numCol="1"/>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numCol="1"/>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numCol="1"/>
          <a:lstStyle/>
          <a:p>
            <a:fld id="{09E51A3E-7CB7-43CF-B3A4-D931045D6966}" type="datetime1">
              <a:rPr lang="en-US" smtClean="0"/>
              <a:pPr/>
              <a:t>7/11/2018</a:t>
            </a:fld>
            <a:endParaRPr lang="en-US" dirty="0"/>
          </a:p>
        </p:txBody>
      </p:sp>
      <p:sp>
        <p:nvSpPr>
          <p:cNvPr id="6" name="Footer Placeholder 5"/>
          <p:cNvSpPr>
            <a:spLocks noGrp="1"/>
          </p:cNvSpPr>
          <p:nvPr>
            <p:ph type="ftr" sz="quarter" idx="11"/>
          </p:nvPr>
        </p:nvSpPr>
        <p:spPr/>
        <p:txBody>
          <a:bodyPr numCol="1"/>
          <a:lstStyle/>
          <a:p>
            <a:r>
              <a:rPr lang="en-US" dirty="0"/>
              <a:t>www.adhyatmik.org &amp;  www.purnahealth.org</a:t>
            </a:r>
          </a:p>
        </p:txBody>
      </p:sp>
      <p:sp>
        <p:nvSpPr>
          <p:cNvPr id="7" name="Slide Number Placeholder 6"/>
          <p:cNvSpPr>
            <a:spLocks noGrp="1"/>
          </p:cNvSpPr>
          <p:nvPr>
            <p:ph type="sldNum" sz="quarter" idx="12"/>
          </p:nvPr>
        </p:nvSpPr>
        <p:spPr/>
        <p:txBody>
          <a:bodyPr numCol="1"/>
          <a:lstStyle/>
          <a:p>
            <a:fld id="{C719EF0B-8E1F-4A6F-A5F0-70CA84FD839E}" type="slidenum">
              <a:rPr lang="en-US" smtClean="0"/>
              <a:pPr/>
              <a:t>‹#›</a:t>
            </a:fld>
            <a:endParaRPr lang="en-US" dirty="0"/>
          </a:p>
        </p:txBody>
      </p:sp>
    </p:spTree>
    <p:extLst>
      <p:ext uri="{BB962C8B-B14F-4D97-AF65-F5344CB8AC3E}">
        <p14:creationId xmlns:p14="http://schemas.microsoft.com/office/powerpoint/2010/main" val="3099945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numCol="1"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numCol="1"/>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numCol="1"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numCol="1"/>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numCol="1"/>
          <a:lstStyle/>
          <a:p>
            <a:fld id="{A77FBDD7-3A3D-45E3-98D8-C94F1F9FFD4B}" type="datetime1">
              <a:rPr lang="en-US" smtClean="0"/>
              <a:pPr/>
              <a:t>7/11/2018</a:t>
            </a:fld>
            <a:endParaRPr lang="en-US" dirty="0"/>
          </a:p>
        </p:txBody>
      </p:sp>
      <p:sp>
        <p:nvSpPr>
          <p:cNvPr id="8" name="Footer Placeholder 7"/>
          <p:cNvSpPr>
            <a:spLocks noGrp="1"/>
          </p:cNvSpPr>
          <p:nvPr>
            <p:ph type="ftr" sz="quarter" idx="11"/>
          </p:nvPr>
        </p:nvSpPr>
        <p:spPr/>
        <p:txBody>
          <a:bodyPr numCol="1"/>
          <a:lstStyle/>
          <a:p>
            <a:r>
              <a:rPr lang="en-US" dirty="0"/>
              <a:t>www.adhyatmik.org &amp;  www.purnahealth.org</a:t>
            </a:r>
          </a:p>
        </p:txBody>
      </p:sp>
      <p:sp>
        <p:nvSpPr>
          <p:cNvPr id="9" name="Slide Number Placeholder 8"/>
          <p:cNvSpPr>
            <a:spLocks noGrp="1"/>
          </p:cNvSpPr>
          <p:nvPr>
            <p:ph type="sldNum" sz="quarter" idx="12"/>
          </p:nvPr>
        </p:nvSpPr>
        <p:spPr/>
        <p:txBody>
          <a:bodyPr numCol="1"/>
          <a:lstStyle/>
          <a:p>
            <a:fld id="{C719EF0B-8E1F-4A6F-A5F0-70CA84FD839E}" type="slidenum">
              <a:rPr lang="en-US" smtClean="0"/>
              <a:pPr/>
              <a:t>‹#›</a:t>
            </a:fld>
            <a:endParaRPr lang="en-US" dirty="0"/>
          </a:p>
        </p:txBody>
      </p:sp>
    </p:spTree>
    <p:extLst>
      <p:ext uri="{BB962C8B-B14F-4D97-AF65-F5344CB8AC3E}">
        <p14:creationId xmlns:p14="http://schemas.microsoft.com/office/powerpoint/2010/main" val="1058219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a:t>Click to edit Master title style</a:t>
            </a:r>
          </a:p>
        </p:txBody>
      </p:sp>
      <p:sp>
        <p:nvSpPr>
          <p:cNvPr id="3" name="Date Placeholder 2"/>
          <p:cNvSpPr>
            <a:spLocks noGrp="1"/>
          </p:cNvSpPr>
          <p:nvPr>
            <p:ph type="dt" sz="half" idx="10"/>
          </p:nvPr>
        </p:nvSpPr>
        <p:spPr/>
        <p:txBody>
          <a:bodyPr numCol="1"/>
          <a:lstStyle/>
          <a:p>
            <a:fld id="{78AB2481-C4A4-4EA5-A04A-92658C135D4A}" type="datetime1">
              <a:rPr lang="en-US" smtClean="0"/>
              <a:pPr/>
              <a:t>7/11/2018</a:t>
            </a:fld>
            <a:endParaRPr lang="en-US" dirty="0"/>
          </a:p>
        </p:txBody>
      </p:sp>
      <p:sp>
        <p:nvSpPr>
          <p:cNvPr id="4" name="Footer Placeholder 3"/>
          <p:cNvSpPr>
            <a:spLocks noGrp="1"/>
          </p:cNvSpPr>
          <p:nvPr>
            <p:ph type="ftr" sz="quarter" idx="11"/>
          </p:nvPr>
        </p:nvSpPr>
        <p:spPr/>
        <p:txBody>
          <a:bodyPr numCol="1"/>
          <a:lstStyle/>
          <a:p>
            <a:r>
              <a:rPr lang="en-US" dirty="0"/>
              <a:t>www.adhyatmik.org &amp;  www.purnahealth.org</a:t>
            </a:r>
          </a:p>
        </p:txBody>
      </p:sp>
      <p:sp>
        <p:nvSpPr>
          <p:cNvPr id="5" name="Slide Number Placeholder 4"/>
          <p:cNvSpPr>
            <a:spLocks noGrp="1"/>
          </p:cNvSpPr>
          <p:nvPr>
            <p:ph type="sldNum" sz="quarter" idx="12"/>
          </p:nvPr>
        </p:nvSpPr>
        <p:spPr/>
        <p:txBody>
          <a:bodyPr numCol="1"/>
          <a:lstStyle/>
          <a:p>
            <a:fld id="{C719EF0B-8E1F-4A6F-A5F0-70CA84FD839E}" type="slidenum">
              <a:rPr lang="en-US" smtClean="0"/>
              <a:pPr/>
              <a:t>‹#›</a:t>
            </a:fld>
            <a:endParaRPr lang="en-US" dirty="0"/>
          </a:p>
        </p:txBody>
      </p:sp>
    </p:spTree>
    <p:extLst>
      <p:ext uri="{BB962C8B-B14F-4D97-AF65-F5344CB8AC3E}">
        <p14:creationId xmlns:p14="http://schemas.microsoft.com/office/powerpoint/2010/main" val="3353868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numCol="1"/>
          <a:lstStyle/>
          <a:p>
            <a:fld id="{21511713-149A-416E-80C7-CF56499FCAF8}" type="datetime1">
              <a:rPr lang="en-US" smtClean="0"/>
              <a:pPr/>
              <a:t>7/11/2018</a:t>
            </a:fld>
            <a:endParaRPr lang="en-US" dirty="0"/>
          </a:p>
        </p:txBody>
      </p:sp>
      <p:sp>
        <p:nvSpPr>
          <p:cNvPr id="3" name="Footer Placeholder 2"/>
          <p:cNvSpPr>
            <a:spLocks noGrp="1"/>
          </p:cNvSpPr>
          <p:nvPr>
            <p:ph type="ftr" sz="quarter" idx="11"/>
          </p:nvPr>
        </p:nvSpPr>
        <p:spPr/>
        <p:txBody>
          <a:bodyPr numCol="1"/>
          <a:lstStyle/>
          <a:p>
            <a:r>
              <a:rPr lang="en-US" dirty="0"/>
              <a:t>www.adhyatmik.org &amp;  www.purnahealth.org</a:t>
            </a:r>
          </a:p>
        </p:txBody>
      </p:sp>
      <p:sp>
        <p:nvSpPr>
          <p:cNvPr id="4" name="Slide Number Placeholder 3"/>
          <p:cNvSpPr>
            <a:spLocks noGrp="1"/>
          </p:cNvSpPr>
          <p:nvPr>
            <p:ph type="sldNum" sz="quarter" idx="12"/>
          </p:nvPr>
        </p:nvSpPr>
        <p:spPr/>
        <p:txBody>
          <a:bodyPr numCol="1"/>
          <a:lstStyle/>
          <a:p>
            <a:fld id="{C719EF0B-8E1F-4A6F-A5F0-70CA84FD839E}" type="slidenum">
              <a:rPr lang="en-US" smtClean="0"/>
              <a:pPr/>
              <a:t>‹#›</a:t>
            </a:fld>
            <a:endParaRPr lang="en-US" dirty="0"/>
          </a:p>
        </p:txBody>
      </p:sp>
    </p:spTree>
    <p:extLst>
      <p:ext uri="{BB962C8B-B14F-4D97-AF65-F5344CB8AC3E}">
        <p14:creationId xmlns:p14="http://schemas.microsoft.com/office/powerpoint/2010/main" val="416660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numCol="1"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numCol="1"/>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numCol="1"/>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numCol="1"/>
          <a:lstStyle/>
          <a:p>
            <a:fld id="{60D45E00-B071-413B-9E61-C24ED81CDC3E}" type="datetime1">
              <a:rPr lang="en-US" smtClean="0"/>
              <a:pPr/>
              <a:t>7/11/2018</a:t>
            </a:fld>
            <a:endParaRPr lang="en-US" dirty="0"/>
          </a:p>
        </p:txBody>
      </p:sp>
      <p:sp>
        <p:nvSpPr>
          <p:cNvPr id="6" name="Footer Placeholder 5"/>
          <p:cNvSpPr>
            <a:spLocks noGrp="1"/>
          </p:cNvSpPr>
          <p:nvPr>
            <p:ph type="ftr" sz="quarter" idx="11"/>
          </p:nvPr>
        </p:nvSpPr>
        <p:spPr/>
        <p:txBody>
          <a:bodyPr numCol="1"/>
          <a:lstStyle/>
          <a:p>
            <a:r>
              <a:rPr lang="en-US" dirty="0"/>
              <a:t>www.adhyatmik.org &amp;  www.purnahealth.org</a:t>
            </a:r>
          </a:p>
        </p:txBody>
      </p:sp>
      <p:sp>
        <p:nvSpPr>
          <p:cNvPr id="7" name="Slide Number Placeholder 6"/>
          <p:cNvSpPr>
            <a:spLocks noGrp="1"/>
          </p:cNvSpPr>
          <p:nvPr>
            <p:ph type="sldNum" sz="quarter" idx="12"/>
          </p:nvPr>
        </p:nvSpPr>
        <p:spPr/>
        <p:txBody>
          <a:bodyPr numCol="1"/>
          <a:lstStyle/>
          <a:p>
            <a:fld id="{C719EF0B-8E1F-4A6F-A5F0-70CA84FD839E}" type="slidenum">
              <a:rPr lang="en-US" smtClean="0"/>
              <a:pPr/>
              <a:t>‹#›</a:t>
            </a:fld>
            <a:endParaRPr lang="en-US" dirty="0"/>
          </a:p>
        </p:txBody>
      </p:sp>
    </p:spTree>
    <p:extLst>
      <p:ext uri="{BB962C8B-B14F-4D97-AF65-F5344CB8AC3E}">
        <p14:creationId xmlns:p14="http://schemas.microsoft.com/office/powerpoint/2010/main" val="2966515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numCol="1"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numCol="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numCol="1"/>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numCol="1"/>
          <a:lstStyle/>
          <a:p>
            <a:fld id="{BBDF317F-DC9A-4A18-831B-647D41FD34C0}" type="datetime1">
              <a:rPr lang="en-US" smtClean="0"/>
              <a:pPr/>
              <a:t>7/11/2018</a:t>
            </a:fld>
            <a:endParaRPr lang="en-US" dirty="0"/>
          </a:p>
        </p:txBody>
      </p:sp>
      <p:sp>
        <p:nvSpPr>
          <p:cNvPr id="6" name="Footer Placeholder 5"/>
          <p:cNvSpPr>
            <a:spLocks noGrp="1"/>
          </p:cNvSpPr>
          <p:nvPr>
            <p:ph type="ftr" sz="quarter" idx="11"/>
          </p:nvPr>
        </p:nvSpPr>
        <p:spPr/>
        <p:txBody>
          <a:bodyPr numCol="1"/>
          <a:lstStyle/>
          <a:p>
            <a:r>
              <a:rPr lang="en-US" dirty="0"/>
              <a:t>www.adhyatmik.org &amp;  www.purnahealth.org</a:t>
            </a:r>
          </a:p>
        </p:txBody>
      </p:sp>
      <p:sp>
        <p:nvSpPr>
          <p:cNvPr id="7" name="Slide Number Placeholder 6"/>
          <p:cNvSpPr>
            <a:spLocks noGrp="1"/>
          </p:cNvSpPr>
          <p:nvPr>
            <p:ph type="sldNum" sz="quarter" idx="12"/>
          </p:nvPr>
        </p:nvSpPr>
        <p:spPr/>
        <p:txBody>
          <a:bodyPr numCol="1"/>
          <a:lstStyle/>
          <a:p>
            <a:fld id="{C719EF0B-8E1F-4A6F-A5F0-70CA84FD839E}" type="slidenum">
              <a:rPr lang="en-US" smtClean="0"/>
              <a:pPr/>
              <a:t>‹#›</a:t>
            </a:fld>
            <a:endParaRPr lang="en-US" dirty="0"/>
          </a:p>
        </p:txBody>
      </p:sp>
    </p:spTree>
    <p:extLst>
      <p:ext uri="{BB962C8B-B14F-4D97-AF65-F5344CB8AC3E}">
        <p14:creationId xmlns:p14="http://schemas.microsoft.com/office/powerpoint/2010/main" val="640113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numCol="1"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numCol="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numCol="1" rtlCol="0" anchor="ctr"/>
          <a:lstStyle>
            <a:lvl1pPr algn="l">
              <a:defRPr sz="1200">
                <a:solidFill>
                  <a:schemeClr val="tx1">
                    <a:tint val="75000"/>
                  </a:schemeClr>
                </a:solidFill>
              </a:defRPr>
            </a:lvl1pPr>
          </a:lstStyle>
          <a:p>
            <a:fld id="{E3F63045-E9C8-4353-A942-2F259250AD3E}" type="datetime1">
              <a:rPr lang="en-US" smtClean="0"/>
              <a:pPr/>
              <a:t>7/11/2018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numCol="1" rtlCol="0" anchor="ctr"/>
          <a:lstStyle>
            <a:lvl1pPr algn="ctr">
              <a:defRPr sz="1200">
                <a:solidFill>
                  <a:schemeClr val="tx1">
                    <a:tint val="75000"/>
                  </a:schemeClr>
                </a:solidFill>
              </a:defRPr>
            </a:lvl1pPr>
          </a:lstStyle>
          <a:p>
            <a:r>
              <a:rPr lang="en-US" dirty="0"/>
              <a:t>www.adhyatmik.org &amp;  www.purnahealth.org</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numCol="1" rtlCol="0" anchor="ctr"/>
          <a:lstStyle>
            <a:lvl1pPr algn="r">
              <a:defRPr sz="1200">
                <a:solidFill>
                  <a:schemeClr val="tx1">
                    <a:tint val="75000"/>
                  </a:schemeClr>
                </a:solidFill>
              </a:defRPr>
            </a:lvl1pPr>
          </a:lstStyle>
          <a:p>
            <a:fld id="{C719EF0B-8E1F-4A6F-A5F0-70CA84FD839E}" type="slidenum">
              <a:rPr lang="en-US" smtClean="0"/>
              <a:pPr/>
              <a:t>‹#›</a:t>
            </a:fld>
            <a:endParaRPr lang="en-US" dirty="0"/>
          </a:p>
        </p:txBody>
      </p:sp>
    </p:spTree>
    <p:extLst>
      <p:ext uri="{BB962C8B-B14F-4D97-AF65-F5344CB8AC3E}">
        <p14:creationId xmlns:p14="http://schemas.microsoft.com/office/powerpoint/2010/main" val="3505726405"/>
      </p:ext>
    </p:extLst>
  </p:cSld>
  <p:clrMap bg1="lt1" tx1="dk1" bg2="lt2" tx2="dk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6.xml"/><Relationship Id="rId5" Type="http://schemas.openxmlformats.org/officeDocument/2006/relationships/image" Target="../media/image7.png"/><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who.int/features/qa/cancer-red-meat/en/" TargetMode="External"/><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3132" y="1094232"/>
            <a:ext cx="8243668" cy="2868168"/>
          </a:xfrm>
        </p:spPr>
        <p:txBody>
          <a:bodyPr numCol="1">
            <a:normAutofit/>
          </a:bodyPr>
          <a:lstStyle/>
          <a:p>
            <a:r>
              <a:rPr lang="en-US" dirty="0"/>
              <a:t>Purna Health Management System</a:t>
            </a:r>
            <a:br>
              <a:rPr lang="en-US" dirty="0"/>
            </a:br>
            <a:br>
              <a:rPr lang="en-US" dirty="0"/>
            </a:br>
            <a:r>
              <a:rPr lang="en-US" sz="2800" i="1" dirty="0"/>
              <a:t>Balanced Living: the Key to Health and Happiness</a:t>
            </a:r>
            <a:br>
              <a:rPr lang="en-US" i="1" dirty="0"/>
            </a:br>
            <a:endParaRPr lang="en-US" dirty="0"/>
          </a:p>
        </p:txBody>
      </p:sp>
      <p:sp>
        <p:nvSpPr>
          <p:cNvPr id="3" name="Subtitle 2"/>
          <p:cNvSpPr>
            <a:spLocks noGrp="1"/>
          </p:cNvSpPr>
          <p:nvPr>
            <p:ph type="subTitle" idx="1"/>
          </p:nvPr>
        </p:nvSpPr>
        <p:spPr>
          <a:xfrm>
            <a:off x="762000" y="4073264"/>
            <a:ext cx="7783420" cy="2022736"/>
          </a:xfrm>
        </p:spPr>
        <p:txBody>
          <a:bodyPr numCol="1">
            <a:normAutofit/>
          </a:bodyPr>
          <a:lstStyle/>
          <a:p>
            <a:pPr algn="l"/>
            <a:endParaRPr lang="en-US" sz="2800" dirty="0"/>
          </a:p>
          <a:p>
            <a:pPr algn="l"/>
            <a:r>
              <a:rPr lang="en-US" sz="2800" dirty="0"/>
              <a:t>Overview</a:t>
            </a:r>
          </a:p>
        </p:txBody>
      </p:sp>
    </p:spTree>
    <p:extLst>
      <p:ext uri="{BB962C8B-B14F-4D97-AF65-F5344CB8AC3E}">
        <p14:creationId xmlns:p14="http://schemas.microsoft.com/office/powerpoint/2010/main" val="894912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40000"/>
              <a:lumOff val="60000"/>
            </a:schemeClr>
          </a:solidFill>
          <a:ln>
            <a:solidFill>
              <a:srgbClr val="C00000"/>
            </a:solidFill>
          </a:ln>
        </p:spPr>
        <p:txBody>
          <a:bodyPr vert="horz" lIns="91440" tIns="45720" rIns="91440" bIns="45720" numCol="1" rtlCol="0" anchor="ctr">
            <a:noAutofit/>
          </a:bodyPr>
          <a:lstStyle/>
          <a:p>
            <a:r>
              <a:rPr lang="en-US" sz="2800" dirty="0"/>
              <a:t>Vedic knowledge is categorized by Sciences which contain the practices</a:t>
            </a:r>
          </a:p>
        </p:txBody>
      </p:sp>
      <p:sp>
        <p:nvSpPr>
          <p:cNvPr id="3" name="Content Placeholder 2"/>
          <p:cNvSpPr>
            <a:spLocks noGrp="1"/>
          </p:cNvSpPr>
          <p:nvPr>
            <p:ph sz="half" idx="1"/>
          </p:nvPr>
        </p:nvSpPr>
        <p:spPr>
          <a:ln>
            <a:solidFill>
              <a:schemeClr val="accent2"/>
            </a:solidFill>
          </a:ln>
        </p:spPr>
        <p:txBody>
          <a:bodyPr numCol="1">
            <a:normAutofit fontScale="77500" lnSpcReduction="20000"/>
          </a:bodyPr>
          <a:lstStyle/>
          <a:p>
            <a:pPr>
              <a:buFont typeface="Wingdings" panose="05000000000000000000" pitchFamily="2" charset="2"/>
              <a:buChar char="v"/>
            </a:pPr>
            <a:r>
              <a:rPr lang="en-US" dirty="0"/>
              <a:t>Ayurveda, the Science of Life, is one aspect of Vedic teachings that provides practices for health and longevity. </a:t>
            </a:r>
          </a:p>
          <a:p>
            <a:pPr>
              <a:buFont typeface="Wingdings" panose="05000000000000000000" pitchFamily="2" charset="2"/>
              <a:buChar char="v"/>
            </a:pPr>
            <a:endParaRPr lang="en-US" dirty="0"/>
          </a:p>
          <a:p>
            <a:pPr marL="0" indent="0" algn="ctr">
              <a:buNone/>
            </a:pPr>
            <a:endParaRPr lang="en-US" dirty="0"/>
          </a:p>
          <a:p>
            <a:pPr marL="0" indent="0" algn="ctr">
              <a:buNone/>
            </a:pPr>
            <a:endParaRPr lang="en-US" dirty="0"/>
          </a:p>
          <a:p>
            <a:pPr marL="0" indent="0" algn="ctr">
              <a:buNone/>
            </a:pPr>
            <a:r>
              <a:rPr lang="en-US" b="1" dirty="0"/>
              <a:t>Example</a:t>
            </a:r>
          </a:p>
          <a:p>
            <a:pPr marL="0" indent="0" algn="ctr">
              <a:buNone/>
            </a:pPr>
            <a:r>
              <a:rPr lang="en-US" dirty="0"/>
              <a:t>Eat fresh, nourishing foods; exercise mindfully, not forcefully; contemplate on Love, Wisdom, Peace and Compassion in order to increase Sattva.</a:t>
            </a:r>
            <a:endParaRPr lang="en-US" i="1" dirty="0">
              <a:solidFill>
                <a:srgbClr val="FF0000"/>
              </a:solidFill>
            </a:endParaRPr>
          </a:p>
          <a:p>
            <a:endParaRPr lang="en-US" dirty="0"/>
          </a:p>
        </p:txBody>
      </p:sp>
      <p:sp>
        <p:nvSpPr>
          <p:cNvPr id="4" name="Content Placeholder 3"/>
          <p:cNvSpPr>
            <a:spLocks noGrp="1"/>
          </p:cNvSpPr>
          <p:nvPr>
            <p:ph sz="half" idx="2"/>
          </p:nvPr>
        </p:nvSpPr>
        <p:spPr>
          <a:ln>
            <a:solidFill>
              <a:schemeClr val="accent2"/>
            </a:solidFill>
          </a:ln>
        </p:spPr>
        <p:txBody>
          <a:bodyPr numCol="1">
            <a:normAutofit fontScale="77500" lnSpcReduction="20000"/>
          </a:bodyPr>
          <a:lstStyle/>
          <a:p>
            <a:pPr>
              <a:buFont typeface="Wingdings" panose="05000000000000000000" pitchFamily="2" charset="2"/>
              <a:buChar char="v"/>
            </a:pPr>
            <a:r>
              <a:rPr lang="en-US" dirty="0"/>
              <a:t>Yoga, the Science of Union, is accomplished by practicing yogic techniques such as postures (asana), breath work (pranayama) and meditation bringing the body, mind and emotions into balance. </a:t>
            </a:r>
          </a:p>
          <a:p>
            <a:pPr>
              <a:buFont typeface="Wingdings" panose="05000000000000000000" pitchFamily="2" charset="2"/>
              <a:buChar char="v"/>
            </a:pPr>
            <a:endParaRPr lang="en-US" dirty="0"/>
          </a:p>
          <a:p>
            <a:pPr marL="0" indent="0" algn="ctr">
              <a:buNone/>
            </a:pPr>
            <a:r>
              <a:rPr lang="en-US" b="1" dirty="0"/>
              <a:t>Example</a:t>
            </a:r>
          </a:p>
          <a:p>
            <a:pPr marL="0" indent="0" algn="ctr">
              <a:buNone/>
            </a:pPr>
            <a:r>
              <a:rPr lang="en-US" dirty="0"/>
              <a:t>Digestion is governed by the element of fire – “Agni” in Sanskrit. The power of digestion can be enhanced through certain breathing techniques, mantra and meditation.</a:t>
            </a:r>
          </a:p>
        </p:txBody>
      </p:sp>
      <p:sp>
        <p:nvSpPr>
          <p:cNvPr id="6" name="Slide Number Placeholder 5"/>
          <p:cNvSpPr>
            <a:spLocks noGrp="1"/>
          </p:cNvSpPr>
          <p:nvPr>
            <p:ph type="sldNum" sz="quarter" idx="12"/>
          </p:nvPr>
        </p:nvSpPr>
        <p:spPr/>
        <p:txBody>
          <a:bodyPr numCol="1"/>
          <a:lstStyle/>
          <a:p>
            <a:fld id="{C719EF0B-8E1F-4A6F-A5F0-70CA84FD839E}" type="slidenum">
              <a:rPr lang="en-US" smtClean="0"/>
              <a:pPr/>
              <a:t>10</a:t>
            </a:fld>
            <a:endParaRPr lang="en-US" dirty="0"/>
          </a:p>
        </p:txBody>
      </p:sp>
      <p:sp>
        <p:nvSpPr>
          <p:cNvPr id="7" name="Footer Placeholder 7"/>
          <p:cNvSpPr>
            <a:spLocks noGrp="1"/>
          </p:cNvSpPr>
          <p:nvPr>
            <p:ph type="ftr" sz="quarter" idx="11"/>
          </p:nvPr>
        </p:nvSpPr>
        <p:spPr>
          <a:xfrm>
            <a:off x="3124200" y="6356350"/>
            <a:ext cx="3200400" cy="365125"/>
          </a:xfrm>
        </p:spPr>
        <p:txBody>
          <a:bodyPr numCol="1"/>
          <a:lstStyle/>
          <a:p>
            <a:r>
              <a:rPr lang="en-US" dirty="0"/>
              <a:t>www.adhyatmik.org &amp; www.purnahealth.org</a:t>
            </a:r>
          </a:p>
        </p:txBody>
      </p:sp>
    </p:spTree>
    <p:extLst>
      <p:ext uri="{BB962C8B-B14F-4D97-AF65-F5344CB8AC3E}">
        <p14:creationId xmlns:p14="http://schemas.microsoft.com/office/powerpoint/2010/main" val="3775856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304800"/>
            <a:ext cx="8305800" cy="1143000"/>
          </a:xfrm>
          <a:solidFill>
            <a:schemeClr val="accent6">
              <a:lumMod val="40000"/>
              <a:lumOff val="60000"/>
            </a:schemeClr>
          </a:solidFill>
          <a:ln>
            <a:solidFill>
              <a:srgbClr val="C00000"/>
            </a:solidFill>
          </a:ln>
        </p:spPr>
        <p:txBody>
          <a:bodyPr numCol="1" anchor="ctr">
            <a:noAutofit/>
          </a:bodyPr>
          <a:lstStyle/>
          <a:p>
            <a:pPr algn="ctr"/>
            <a:r>
              <a:rPr lang="en-US" sz="2800" b="0" dirty="0"/>
              <a:t>The key principle of life balance is taking responsibility for applying the practices</a:t>
            </a:r>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67200" y="2362200"/>
            <a:ext cx="4048125" cy="2695575"/>
          </a:xfrm>
          <a:ln>
            <a:solidFill>
              <a:srgbClr val="FF0000"/>
            </a:solidFill>
          </a:ln>
        </p:spPr>
      </p:pic>
      <p:sp>
        <p:nvSpPr>
          <p:cNvPr id="4" name="Text Placeholder 3"/>
          <p:cNvSpPr>
            <a:spLocks noGrp="1"/>
          </p:cNvSpPr>
          <p:nvPr>
            <p:ph type="body" sz="half" idx="2"/>
          </p:nvPr>
        </p:nvSpPr>
        <p:spPr>
          <a:xfrm>
            <a:off x="609600" y="1905000"/>
            <a:ext cx="3124200" cy="4297364"/>
          </a:xfrm>
          <a:ln>
            <a:solidFill>
              <a:schemeClr val="accent2"/>
            </a:solidFill>
          </a:ln>
        </p:spPr>
        <p:txBody>
          <a:bodyPr numCol="1">
            <a:normAutofit/>
          </a:bodyPr>
          <a:lstStyle/>
          <a:p>
            <a:pPr algn="ctr"/>
            <a:endParaRPr lang="en-US" sz="2400" i="1" dirty="0"/>
          </a:p>
          <a:p>
            <a:pPr algn="ctr"/>
            <a:r>
              <a:rPr lang="en-US" sz="2400" i="1" dirty="0"/>
              <a:t>The greatest service you can give to the world </a:t>
            </a:r>
          </a:p>
          <a:p>
            <a:pPr algn="ctr"/>
            <a:r>
              <a:rPr lang="en-US" sz="2400" i="1" dirty="0"/>
              <a:t>is to take responsibility for yourself,</a:t>
            </a:r>
            <a:endParaRPr lang="en-US" sz="2400" dirty="0"/>
          </a:p>
          <a:p>
            <a:pPr algn="ctr"/>
            <a:r>
              <a:rPr lang="en-US" sz="2400" i="1" dirty="0"/>
              <a:t>your relationships and your environment.</a:t>
            </a:r>
            <a:endParaRPr lang="en-US" sz="2400" dirty="0"/>
          </a:p>
          <a:p>
            <a:r>
              <a:rPr lang="en-US" dirty="0"/>
              <a:t> </a:t>
            </a:r>
          </a:p>
          <a:p>
            <a:r>
              <a:rPr lang="en-US" sz="1800" dirty="0"/>
              <a:t>		--Dr. Purna</a:t>
            </a:r>
          </a:p>
          <a:p>
            <a:r>
              <a:rPr lang="en-US" sz="1050" i="1" dirty="0"/>
              <a:t>                                                                                                                                                                                                 </a:t>
            </a:r>
          </a:p>
        </p:txBody>
      </p:sp>
      <p:sp>
        <p:nvSpPr>
          <p:cNvPr id="10" name="Slide Number Placeholder 9"/>
          <p:cNvSpPr>
            <a:spLocks noGrp="1"/>
          </p:cNvSpPr>
          <p:nvPr>
            <p:ph type="sldNum" sz="quarter" idx="12"/>
          </p:nvPr>
        </p:nvSpPr>
        <p:spPr/>
        <p:txBody>
          <a:bodyPr numCol="1"/>
          <a:lstStyle/>
          <a:p>
            <a:fld id="{C719EF0B-8E1F-4A6F-A5F0-70CA84FD839E}" type="slidenum">
              <a:rPr lang="en-US" smtClean="0"/>
              <a:pPr/>
              <a:t>11</a:t>
            </a:fld>
            <a:endParaRPr lang="en-US" dirty="0"/>
          </a:p>
        </p:txBody>
      </p:sp>
      <p:sp>
        <p:nvSpPr>
          <p:cNvPr id="8" name="Footer Placeholder 7"/>
          <p:cNvSpPr>
            <a:spLocks noGrp="1"/>
          </p:cNvSpPr>
          <p:nvPr>
            <p:ph type="ftr" sz="quarter" idx="11"/>
          </p:nvPr>
        </p:nvSpPr>
        <p:spPr>
          <a:xfrm>
            <a:off x="3124200" y="6356350"/>
            <a:ext cx="3200400" cy="365125"/>
          </a:xfrm>
        </p:spPr>
        <p:txBody>
          <a:bodyPr numCol="1"/>
          <a:lstStyle/>
          <a:p>
            <a:r>
              <a:rPr lang="en-US" dirty="0"/>
              <a:t>www.adhyatmik.org &amp; www.purnahealth.org</a:t>
            </a:r>
          </a:p>
        </p:txBody>
      </p:sp>
    </p:spTree>
    <p:extLst>
      <p:ext uri="{BB962C8B-B14F-4D97-AF65-F5344CB8AC3E}">
        <p14:creationId xmlns:p14="http://schemas.microsoft.com/office/powerpoint/2010/main" val="2345043446"/>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4424"/>
            <a:ext cx="8229600" cy="1143000"/>
          </a:xfrm>
          <a:solidFill>
            <a:schemeClr val="accent6">
              <a:lumMod val="40000"/>
              <a:lumOff val="60000"/>
            </a:schemeClr>
          </a:solidFill>
          <a:ln>
            <a:solidFill>
              <a:srgbClr val="C00000"/>
            </a:solidFill>
          </a:ln>
        </p:spPr>
        <p:txBody>
          <a:bodyPr vert="horz" lIns="91440" tIns="45720" rIns="91440" bIns="45720" numCol="1" rtlCol="0" anchor="ctr">
            <a:noAutofit/>
          </a:bodyPr>
          <a:lstStyle/>
          <a:p>
            <a:r>
              <a:rPr lang="en-US" sz="2800" dirty="0"/>
              <a:t>Another principle is that the body, mind, emotions and spirit are an integrated unit. When one is out of balance, the others are impacted</a:t>
            </a:r>
          </a:p>
        </p:txBody>
      </p:sp>
      <p:sp>
        <p:nvSpPr>
          <p:cNvPr id="4" name="Slide Number Placeholder 3"/>
          <p:cNvSpPr>
            <a:spLocks noGrp="1"/>
          </p:cNvSpPr>
          <p:nvPr>
            <p:ph type="sldNum" sz="quarter" idx="12"/>
          </p:nvPr>
        </p:nvSpPr>
        <p:spPr/>
        <p:txBody>
          <a:bodyPr numCol="1"/>
          <a:lstStyle/>
          <a:p>
            <a:fld id="{C719EF0B-8E1F-4A6F-A5F0-70CA84FD839E}" type="slidenum">
              <a:rPr lang="en-US" smtClean="0"/>
              <a:pPr/>
              <a:t>12</a:t>
            </a:fld>
            <a:endParaRPr lang="en-US" dirty="0"/>
          </a:p>
        </p:txBody>
      </p:sp>
      <p:pic>
        <p:nvPicPr>
          <p:cNvPr id="2050" name="Picture 2" descr="C:\Users\Mary Jo\AppData\Local\Microsoft\Windows\Temporary Internet Files\Content.IE5\NWFPJQX7\20071116234908!Outline-body-aura[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a:xfrm>
            <a:off x="1600201" y="1676401"/>
            <a:ext cx="1752599" cy="22098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Mary Jo\AppData\Local\Microsoft\Windows\Temporary Internet Files\Content.IE5\45JEGALZ\red-heart-clipart[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a:xfrm>
            <a:off x="2430862" y="2274673"/>
            <a:ext cx="173518" cy="20561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Mary Jo\AppData\Local\Microsoft\Windows\Temporary Internet Files\Content.IE5\45JEGALZ\final[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a:xfrm>
            <a:off x="2414699" y="1839804"/>
            <a:ext cx="233139" cy="217596"/>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Mary Jo\AppData\Local\Microsoft\Windows\Temporary Internet Files\Content.IE5\JOUC931M\HS[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a:xfrm>
            <a:off x="6627178" y="2587226"/>
            <a:ext cx="232222" cy="262583"/>
          </a:xfrm>
          <a:prstGeom prst="rect">
            <a:avLst/>
          </a:prstGeom>
          <a:noFill/>
          <a:extLst>
            <a:ext uri="{909E8E84-426E-40DD-AFC4-6F175D3DCCD1}">
              <a14:hiddenFill xmlns:a14="http://schemas.microsoft.com/office/drawing/2010/main">
                <a:solidFill>
                  <a:srgbClr val="FFFFFF"/>
                </a:solidFill>
              </a14:hiddenFill>
            </a:ext>
          </a:extLst>
        </p:spPr>
      </p:pic>
      <p:sp>
        <p:nvSpPr>
          <p:cNvPr id="6" name="Curved Right Arrow 5"/>
          <p:cNvSpPr/>
          <p:nvPr/>
        </p:nvSpPr>
        <p:spPr>
          <a:xfrm>
            <a:off x="1447800" y="1968968"/>
            <a:ext cx="731520" cy="456194"/>
          </a:xfrm>
          <a:prstGeom prst="curved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n-US" dirty="0">
              <a:solidFill>
                <a:schemeClr val="tx1"/>
              </a:solidFill>
            </a:endParaRPr>
          </a:p>
        </p:txBody>
      </p:sp>
      <p:sp>
        <p:nvSpPr>
          <p:cNvPr id="7" name="Curved Left Arrow 6"/>
          <p:cNvSpPr/>
          <p:nvPr/>
        </p:nvSpPr>
        <p:spPr>
          <a:xfrm>
            <a:off x="2743200" y="2363914"/>
            <a:ext cx="685800" cy="414455"/>
          </a:xfrm>
          <a:prstGeom prst="curvedLeftArrow">
            <a:avLst>
              <a:gd name="adj1" fmla="val 25000"/>
              <a:gd name="adj2" fmla="val 47595"/>
              <a:gd name="adj3" fmla="val 25000"/>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n-US" dirty="0">
              <a:solidFill>
                <a:schemeClr val="tx1"/>
              </a:solidFill>
            </a:endParaRPr>
          </a:p>
        </p:txBody>
      </p:sp>
      <p:sp>
        <p:nvSpPr>
          <p:cNvPr id="8" name="TextBox 7"/>
          <p:cNvSpPr txBox="1"/>
          <p:nvPr/>
        </p:nvSpPr>
        <p:spPr>
          <a:xfrm>
            <a:off x="304800" y="1487269"/>
            <a:ext cx="1219200" cy="646331"/>
          </a:xfrm>
          <a:prstGeom prst="rect">
            <a:avLst/>
          </a:prstGeom>
          <a:noFill/>
        </p:spPr>
        <p:txBody>
          <a:bodyPr wrap="square" numCol="1" rtlCol="0">
            <a:spAutoFit/>
          </a:bodyPr>
          <a:lstStyle/>
          <a:p>
            <a:pPr algn="ctr"/>
            <a:r>
              <a:rPr lang="en-US" sz="1200" dirty="0"/>
              <a:t>A constantly worrying mind causes anxiety</a:t>
            </a:r>
          </a:p>
        </p:txBody>
      </p:sp>
      <p:sp>
        <p:nvSpPr>
          <p:cNvPr id="15" name="TextBox 14"/>
          <p:cNvSpPr txBox="1"/>
          <p:nvPr/>
        </p:nvSpPr>
        <p:spPr>
          <a:xfrm>
            <a:off x="2971800" y="1626513"/>
            <a:ext cx="1219200" cy="646331"/>
          </a:xfrm>
          <a:prstGeom prst="rect">
            <a:avLst/>
          </a:prstGeom>
          <a:noFill/>
        </p:spPr>
        <p:txBody>
          <a:bodyPr wrap="square" numCol="1" rtlCol="0">
            <a:spAutoFit/>
          </a:bodyPr>
          <a:lstStyle/>
          <a:p>
            <a:pPr algn="ctr"/>
            <a:r>
              <a:rPr lang="en-US" sz="1200" dirty="0"/>
              <a:t>Anxiety </a:t>
            </a:r>
          </a:p>
          <a:p>
            <a:pPr algn="ctr"/>
            <a:r>
              <a:rPr lang="en-US" sz="1200" dirty="0"/>
              <a:t>stresses the physical body</a:t>
            </a:r>
          </a:p>
        </p:txBody>
      </p:sp>
      <p:pic>
        <p:nvPicPr>
          <p:cNvPr id="16" name="Picture 2" descr="C:\Users\Mary Jo\AppData\Local\Microsoft\Windows\Temporary Internet Files\Content.IE5\NWFPJQX7\20071116234908!Outline-body-aura[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a:xfrm>
            <a:off x="1554481" y="4343400"/>
            <a:ext cx="1752599" cy="220980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3" descr="C:\Users\Mary Jo\AppData\Local\Microsoft\Windows\Temporary Internet Files\Content.IE5\45JEGALZ\red-heart-clipart[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a:xfrm>
            <a:off x="2385142" y="4941673"/>
            <a:ext cx="173518" cy="205615"/>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4" descr="C:\Users\Mary Jo\AppData\Local\Microsoft\Windows\Temporary Internet Files\Content.IE5\45JEGALZ\final[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a:xfrm>
            <a:off x="2368979" y="4506804"/>
            <a:ext cx="233139" cy="217596"/>
          </a:xfrm>
          <a:prstGeom prst="rect">
            <a:avLst/>
          </a:prstGeom>
          <a:noFill/>
          <a:extLst>
            <a:ext uri="{909E8E84-426E-40DD-AFC4-6F175D3DCCD1}">
              <a14:hiddenFill xmlns:a14="http://schemas.microsoft.com/office/drawing/2010/main">
                <a:solidFill>
                  <a:srgbClr val="FFFFFF"/>
                </a:solidFill>
              </a14:hiddenFill>
            </a:ext>
          </a:extLst>
        </p:spPr>
      </p:pic>
      <p:sp>
        <p:nvSpPr>
          <p:cNvPr id="20" name="Curved Left Arrow 19"/>
          <p:cNvSpPr/>
          <p:nvPr/>
        </p:nvSpPr>
        <p:spPr>
          <a:xfrm rot="10800000">
            <a:off x="1619251" y="4573713"/>
            <a:ext cx="609600" cy="531686"/>
          </a:xfrm>
          <a:prstGeom prst="curvedLef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n-US" dirty="0">
              <a:solidFill>
                <a:schemeClr val="tx1"/>
              </a:solidFill>
            </a:endParaRPr>
          </a:p>
        </p:txBody>
      </p:sp>
      <p:sp>
        <p:nvSpPr>
          <p:cNvPr id="21" name="TextBox 20"/>
          <p:cNvSpPr txBox="1"/>
          <p:nvPr/>
        </p:nvSpPr>
        <p:spPr>
          <a:xfrm>
            <a:off x="2895600" y="4122241"/>
            <a:ext cx="1447800" cy="1015663"/>
          </a:xfrm>
          <a:prstGeom prst="rect">
            <a:avLst/>
          </a:prstGeom>
          <a:noFill/>
        </p:spPr>
        <p:txBody>
          <a:bodyPr wrap="square" numCol="1" rtlCol="0">
            <a:spAutoFit/>
          </a:bodyPr>
          <a:lstStyle/>
          <a:p>
            <a:pPr algn="ctr"/>
            <a:r>
              <a:rPr lang="en-US" sz="1200" dirty="0"/>
              <a:t>The emotion of anger releases chemicals into body which stresses the body</a:t>
            </a:r>
          </a:p>
        </p:txBody>
      </p:sp>
      <p:sp>
        <p:nvSpPr>
          <p:cNvPr id="22" name="TextBox 21"/>
          <p:cNvSpPr txBox="1"/>
          <p:nvPr/>
        </p:nvSpPr>
        <p:spPr>
          <a:xfrm>
            <a:off x="762000" y="4038600"/>
            <a:ext cx="1219200" cy="646331"/>
          </a:xfrm>
          <a:prstGeom prst="rect">
            <a:avLst/>
          </a:prstGeom>
          <a:noFill/>
        </p:spPr>
        <p:txBody>
          <a:bodyPr wrap="square" numCol="1" rtlCol="0">
            <a:spAutoFit/>
          </a:bodyPr>
          <a:lstStyle/>
          <a:p>
            <a:pPr algn="ctr"/>
            <a:r>
              <a:rPr lang="en-US" sz="1200" dirty="0"/>
              <a:t>Anger makes  the mind irrational</a:t>
            </a:r>
          </a:p>
        </p:txBody>
      </p:sp>
      <p:sp>
        <p:nvSpPr>
          <p:cNvPr id="24" name="Footer Placeholder 7"/>
          <p:cNvSpPr>
            <a:spLocks noGrp="1"/>
          </p:cNvSpPr>
          <p:nvPr>
            <p:ph type="ftr" sz="quarter" idx="11"/>
          </p:nvPr>
        </p:nvSpPr>
        <p:spPr>
          <a:xfrm>
            <a:off x="3124200" y="6356350"/>
            <a:ext cx="3200400" cy="365125"/>
          </a:xfrm>
        </p:spPr>
        <p:txBody>
          <a:bodyPr numCol="1"/>
          <a:lstStyle/>
          <a:p>
            <a:r>
              <a:rPr lang="en-US" dirty="0"/>
              <a:t>www.adhyatmik.org &amp; www.purnahealth.org</a:t>
            </a:r>
          </a:p>
        </p:txBody>
      </p:sp>
      <p:pic>
        <p:nvPicPr>
          <p:cNvPr id="25" name="Picture 2" descr="C:\Users\Mary Jo\AppData\Local\Microsoft\Windows\Temporary Internet Files\Content.IE5\NWFPJQX7\20071116234908!Outline-body-aura[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a:xfrm>
            <a:off x="5825956" y="1707415"/>
            <a:ext cx="1752599" cy="2178785"/>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3" descr="C:\Users\Mary Jo\AppData\Local\Microsoft\Windows\Temporary Internet Files\Content.IE5\45JEGALZ\red-heart-clipart[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a:xfrm>
            <a:off x="6656617" y="2305688"/>
            <a:ext cx="173518" cy="205615"/>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4" descr="C:\Users\Mary Jo\AppData\Local\Microsoft\Windows\Temporary Internet Files\Content.IE5\45JEGALZ\final[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a:xfrm>
            <a:off x="6640454" y="1870819"/>
            <a:ext cx="233139" cy="217596"/>
          </a:xfrm>
          <a:prstGeom prst="rect">
            <a:avLst/>
          </a:prstGeom>
          <a:noFill/>
          <a:extLst>
            <a:ext uri="{909E8E84-426E-40DD-AFC4-6F175D3DCCD1}">
              <a14:hiddenFill xmlns:a14="http://schemas.microsoft.com/office/drawing/2010/main">
                <a:solidFill>
                  <a:srgbClr val="FFFFFF"/>
                </a:solidFill>
              </a14:hiddenFill>
            </a:ext>
          </a:extLst>
        </p:spPr>
      </p:pic>
      <p:sp>
        <p:nvSpPr>
          <p:cNvPr id="28" name="Curved Right Arrow 27"/>
          <p:cNvSpPr/>
          <p:nvPr/>
        </p:nvSpPr>
        <p:spPr>
          <a:xfrm rot="10800000">
            <a:off x="6975646" y="1878687"/>
            <a:ext cx="679109" cy="868988"/>
          </a:xfrm>
          <a:prstGeom prst="curved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n-US" dirty="0">
              <a:solidFill>
                <a:schemeClr val="tx1"/>
              </a:solidFill>
            </a:endParaRPr>
          </a:p>
        </p:txBody>
      </p:sp>
      <p:sp>
        <p:nvSpPr>
          <p:cNvPr id="29" name="Curved Left Arrow 28"/>
          <p:cNvSpPr/>
          <p:nvPr/>
        </p:nvSpPr>
        <p:spPr>
          <a:xfrm rot="10800000">
            <a:off x="5873037" y="2261401"/>
            <a:ext cx="609600" cy="531686"/>
          </a:xfrm>
          <a:prstGeom prst="curvedLef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n-US" dirty="0">
              <a:solidFill>
                <a:schemeClr val="tx1"/>
              </a:solidFill>
            </a:endParaRPr>
          </a:p>
        </p:txBody>
      </p:sp>
      <p:sp>
        <p:nvSpPr>
          <p:cNvPr id="30" name="TextBox 29"/>
          <p:cNvSpPr txBox="1"/>
          <p:nvPr/>
        </p:nvSpPr>
        <p:spPr>
          <a:xfrm>
            <a:off x="7315200" y="3087469"/>
            <a:ext cx="1447800" cy="646331"/>
          </a:xfrm>
          <a:prstGeom prst="rect">
            <a:avLst/>
          </a:prstGeom>
          <a:noFill/>
        </p:spPr>
        <p:txBody>
          <a:bodyPr wrap="square" numCol="1" rtlCol="0">
            <a:spAutoFit/>
          </a:bodyPr>
          <a:lstStyle/>
          <a:p>
            <a:pPr algn="ctr"/>
            <a:r>
              <a:rPr lang="en-US" sz="1200" dirty="0"/>
              <a:t>An  ignored  spirit can upset  the body’s health </a:t>
            </a:r>
          </a:p>
        </p:txBody>
      </p:sp>
      <p:sp>
        <p:nvSpPr>
          <p:cNvPr id="32" name="Curved Left Arrow 31"/>
          <p:cNvSpPr/>
          <p:nvPr/>
        </p:nvSpPr>
        <p:spPr>
          <a:xfrm>
            <a:off x="2667000" y="4954714"/>
            <a:ext cx="685800" cy="522250"/>
          </a:xfrm>
          <a:prstGeom prst="curvedLef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n-US" dirty="0">
              <a:solidFill>
                <a:schemeClr val="tx1"/>
              </a:solidFill>
            </a:endParaRPr>
          </a:p>
        </p:txBody>
      </p:sp>
      <p:sp>
        <p:nvSpPr>
          <p:cNvPr id="34" name="Curved Left Arrow 33"/>
          <p:cNvSpPr/>
          <p:nvPr/>
        </p:nvSpPr>
        <p:spPr>
          <a:xfrm>
            <a:off x="6968955" y="2651837"/>
            <a:ext cx="685800" cy="522250"/>
          </a:xfrm>
          <a:prstGeom prst="curvedLef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n-US" dirty="0">
              <a:solidFill>
                <a:schemeClr val="tx1"/>
              </a:solidFill>
            </a:endParaRPr>
          </a:p>
        </p:txBody>
      </p:sp>
      <p:pic>
        <p:nvPicPr>
          <p:cNvPr id="35" name="Picture 2" descr="C:\Users\Mary Jo\AppData\Local\Microsoft\Windows\Temporary Internet Files\Content.IE5\NWFPJQX7\20071116234908!Outline-body-aura[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a:xfrm>
            <a:off x="5922731" y="4356306"/>
            <a:ext cx="1593272" cy="2169598"/>
          </a:xfrm>
          <a:prstGeom prst="rect">
            <a:avLst/>
          </a:prstGeom>
          <a:noFill/>
          <a:extLst>
            <a:ext uri="{909E8E84-426E-40DD-AFC4-6F175D3DCCD1}">
              <a14:hiddenFill xmlns:a14="http://schemas.microsoft.com/office/drawing/2010/main">
                <a:solidFill>
                  <a:srgbClr val="FFFFFF"/>
                </a:solidFill>
              </a14:hiddenFill>
            </a:ext>
          </a:extLst>
        </p:spPr>
      </p:pic>
      <p:sp>
        <p:nvSpPr>
          <p:cNvPr id="36" name="TextBox 35"/>
          <p:cNvSpPr txBox="1"/>
          <p:nvPr/>
        </p:nvSpPr>
        <p:spPr>
          <a:xfrm>
            <a:off x="5063955" y="4419600"/>
            <a:ext cx="1219200" cy="646331"/>
          </a:xfrm>
          <a:prstGeom prst="rect">
            <a:avLst/>
          </a:prstGeom>
          <a:noFill/>
        </p:spPr>
        <p:txBody>
          <a:bodyPr wrap="square" numCol="1" rtlCol="0">
            <a:spAutoFit/>
          </a:bodyPr>
          <a:lstStyle/>
          <a:p>
            <a:pPr algn="ctr"/>
            <a:r>
              <a:rPr lang="en-US" sz="1200" dirty="0"/>
              <a:t>Physical illness leads to depression</a:t>
            </a:r>
          </a:p>
        </p:txBody>
      </p:sp>
      <p:pic>
        <p:nvPicPr>
          <p:cNvPr id="37" name="Picture 3" descr="C:\Users\Mary Jo\AppData\Local\Microsoft\Windows\Temporary Internet Files\Content.IE5\45JEGALZ\red-heart-clipart[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a:xfrm>
            <a:off x="6662131" y="4930669"/>
            <a:ext cx="173518" cy="205615"/>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4" descr="C:\Users\Mary Jo\AppData\Local\Microsoft\Windows\Temporary Internet Files\Content.IE5\45JEGALZ\final[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a:xfrm>
            <a:off x="6645968" y="4495800"/>
            <a:ext cx="233139" cy="217596"/>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5" descr="C:\Users\Mary Jo\AppData\Local\Microsoft\Windows\Temporary Internet Files\Content.IE5\JOUC931M\HS[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a:xfrm>
            <a:off x="6633237" y="5181600"/>
            <a:ext cx="232222" cy="262583"/>
          </a:xfrm>
          <a:prstGeom prst="rect">
            <a:avLst/>
          </a:prstGeom>
          <a:noFill/>
          <a:extLst>
            <a:ext uri="{909E8E84-426E-40DD-AFC4-6F175D3DCCD1}">
              <a14:hiddenFill xmlns:a14="http://schemas.microsoft.com/office/drawing/2010/main">
                <a:solidFill>
                  <a:srgbClr val="FFFFFF"/>
                </a:solidFill>
              </a14:hiddenFill>
            </a:ext>
          </a:extLst>
        </p:spPr>
      </p:pic>
      <p:sp>
        <p:nvSpPr>
          <p:cNvPr id="40" name="Curved Left Arrow 39"/>
          <p:cNvSpPr/>
          <p:nvPr/>
        </p:nvSpPr>
        <p:spPr>
          <a:xfrm rot="10800000">
            <a:off x="5791201" y="4962435"/>
            <a:ext cx="725022" cy="600164"/>
          </a:xfrm>
          <a:prstGeom prst="curvedLef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n-US" dirty="0">
              <a:solidFill>
                <a:schemeClr val="tx1"/>
              </a:solidFill>
            </a:endParaRPr>
          </a:p>
        </p:txBody>
      </p:sp>
      <p:sp>
        <p:nvSpPr>
          <p:cNvPr id="41" name="Curved Right Arrow 40"/>
          <p:cNvSpPr/>
          <p:nvPr/>
        </p:nvSpPr>
        <p:spPr>
          <a:xfrm rot="10800000">
            <a:off x="6968955" y="4495797"/>
            <a:ext cx="609600" cy="720042"/>
          </a:xfrm>
          <a:prstGeom prst="curved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n-US" dirty="0">
              <a:solidFill>
                <a:schemeClr val="tx1"/>
              </a:solidFill>
            </a:endParaRPr>
          </a:p>
        </p:txBody>
      </p:sp>
      <p:sp>
        <p:nvSpPr>
          <p:cNvPr id="42" name="TextBox 41"/>
          <p:cNvSpPr txBox="1"/>
          <p:nvPr/>
        </p:nvSpPr>
        <p:spPr>
          <a:xfrm>
            <a:off x="7391400" y="4200436"/>
            <a:ext cx="1219200" cy="646331"/>
          </a:xfrm>
          <a:prstGeom prst="rect">
            <a:avLst/>
          </a:prstGeom>
          <a:noFill/>
        </p:spPr>
        <p:txBody>
          <a:bodyPr wrap="square" numCol="1" rtlCol="0">
            <a:spAutoFit/>
          </a:bodyPr>
          <a:lstStyle/>
          <a:p>
            <a:pPr algn="ctr"/>
            <a:r>
              <a:rPr lang="en-US" sz="1200" dirty="0"/>
              <a:t>Physical illness leads to cloudy thinking</a:t>
            </a:r>
          </a:p>
        </p:txBody>
      </p:sp>
      <p:sp>
        <p:nvSpPr>
          <p:cNvPr id="43" name="TextBox 42"/>
          <p:cNvSpPr txBox="1"/>
          <p:nvPr/>
        </p:nvSpPr>
        <p:spPr>
          <a:xfrm>
            <a:off x="4800600" y="1715869"/>
            <a:ext cx="1371600" cy="646331"/>
          </a:xfrm>
          <a:prstGeom prst="rect">
            <a:avLst/>
          </a:prstGeom>
          <a:noFill/>
        </p:spPr>
        <p:txBody>
          <a:bodyPr wrap="square" numCol="1" rtlCol="0">
            <a:spAutoFit/>
          </a:bodyPr>
          <a:lstStyle/>
          <a:p>
            <a:pPr algn="ctr"/>
            <a:r>
              <a:rPr lang="en-US" sz="1200" dirty="0"/>
              <a:t>An  ignored spirit prevents unconditional love</a:t>
            </a:r>
          </a:p>
        </p:txBody>
      </p:sp>
      <p:sp>
        <p:nvSpPr>
          <p:cNvPr id="44" name="TextBox 43"/>
          <p:cNvSpPr txBox="1"/>
          <p:nvPr/>
        </p:nvSpPr>
        <p:spPr>
          <a:xfrm>
            <a:off x="7620000" y="1516559"/>
            <a:ext cx="1219200" cy="1200329"/>
          </a:xfrm>
          <a:prstGeom prst="rect">
            <a:avLst/>
          </a:prstGeom>
          <a:noFill/>
        </p:spPr>
        <p:txBody>
          <a:bodyPr wrap="square" numCol="1" rtlCol="0">
            <a:spAutoFit/>
          </a:bodyPr>
          <a:lstStyle/>
          <a:p>
            <a:pPr algn="ctr"/>
            <a:r>
              <a:rPr lang="en-US" sz="1200" dirty="0"/>
              <a:t>An  ignored  spirit disrupts a higher understanding of life</a:t>
            </a:r>
          </a:p>
          <a:p>
            <a:pPr algn="ctr"/>
            <a:endParaRPr lang="en-US" sz="1200" dirty="0"/>
          </a:p>
        </p:txBody>
      </p:sp>
      <p:sp>
        <p:nvSpPr>
          <p:cNvPr id="45" name="TextBox 44"/>
          <p:cNvSpPr txBox="1"/>
          <p:nvPr/>
        </p:nvSpPr>
        <p:spPr>
          <a:xfrm>
            <a:off x="533400" y="3210580"/>
            <a:ext cx="1219200" cy="523220"/>
          </a:xfrm>
          <a:prstGeom prst="rect">
            <a:avLst/>
          </a:prstGeom>
          <a:solidFill>
            <a:schemeClr val="accent1"/>
          </a:solidFill>
          <a:ln>
            <a:solidFill>
              <a:schemeClr val="bg1"/>
            </a:solidFill>
          </a:ln>
        </p:spPr>
        <p:txBody>
          <a:bodyPr wrap="square" numCol="1" rtlCol="0">
            <a:spAutoFit/>
          </a:bodyPr>
          <a:lstStyle/>
          <a:p>
            <a:pPr algn="ctr"/>
            <a:r>
              <a:rPr lang="en-US" sz="1400" b="1" dirty="0"/>
              <a:t>Mind Imbalance</a:t>
            </a:r>
          </a:p>
        </p:txBody>
      </p:sp>
      <p:sp>
        <p:nvSpPr>
          <p:cNvPr id="46" name="TextBox 45"/>
          <p:cNvSpPr txBox="1"/>
          <p:nvPr/>
        </p:nvSpPr>
        <p:spPr>
          <a:xfrm>
            <a:off x="4876800" y="3200400"/>
            <a:ext cx="1219200" cy="523220"/>
          </a:xfrm>
          <a:prstGeom prst="rect">
            <a:avLst/>
          </a:prstGeom>
          <a:solidFill>
            <a:schemeClr val="accent1"/>
          </a:solidFill>
        </p:spPr>
        <p:txBody>
          <a:bodyPr wrap="square" numCol="1" rtlCol="0">
            <a:spAutoFit/>
          </a:bodyPr>
          <a:lstStyle/>
          <a:p>
            <a:pPr algn="ctr"/>
            <a:r>
              <a:rPr lang="en-US" sz="1400" b="1" dirty="0"/>
              <a:t>Spirit Imbalance</a:t>
            </a:r>
          </a:p>
        </p:txBody>
      </p:sp>
      <p:sp>
        <p:nvSpPr>
          <p:cNvPr id="47" name="TextBox 46"/>
          <p:cNvSpPr txBox="1"/>
          <p:nvPr/>
        </p:nvSpPr>
        <p:spPr>
          <a:xfrm>
            <a:off x="547048" y="5715000"/>
            <a:ext cx="1219200" cy="523220"/>
          </a:xfrm>
          <a:prstGeom prst="rect">
            <a:avLst/>
          </a:prstGeom>
          <a:solidFill>
            <a:schemeClr val="accent1"/>
          </a:solidFill>
        </p:spPr>
        <p:txBody>
          <a:bodyPr wrap="square" numCol="1" rtlCol="0">
            <a:spAutoFit/>
          </a:bodyPr>
          <a:lstStyle/>
          <a:p>
            <a:pPr algn="ctr"/>
            <a:r>
              <a:rPr lang="en-US" sz="1400" b="1" dirty="0"/>
              <a:t>Emotional Imbalance</a:t>
            </a:r>
          </a:p>
        </p:txBody>
      </p:sp>
      <p:sp>
        <p:nvSpPr>
          <p:cNvPr id="48" name="TextBox 47"/>
          <p:cNvSpPr txBox="1"/>
          <p:nvPr/>
        </p:nvSpPr>
        <p:spPr>
          <a:xfrm>
            <a:off x="4876800" y="5715000"/>
            <a:ext cx="1219200" cy="523220"/>
          </a:xfrm>
          <a:prstGeom prst="rect">
            <a:avLst/>
          </a:prstGeom>
          <a:solidFill>
            <a:schemeClr val="accent1"/>
          </a:solidFill>
        </p:spPr>
        <p:txBody>
          <a:bodyPr wrap="square" numCol="1" rtlCol="0">
            <a:spAutoFit/>
          </a:bodyPr>
          <a:lstStyle/>
          <a:p>
            <a:pPr algn="ctr"/>
            <a:r>
              <a:rPr lang="en-US" sz="1400" b="1" dirty="0"/>
              <a:t>Body Imbalance</a:t>
            </a:r>
          </a:p>
        </p:txBody>
      </p:sp>
    </p:spTree>
    <p:extLst>
      <p:ext uri="{BB962C8B-B14F-4D97-AF65-F5344CB8AC3E}">
        <p14:creationId xmlns:p14="http://schemas.microsoft.com/office/powerpoint/2010/main" val="26518936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40000"/>
              <a:lumOff val="60000"/>
            </a:schemeClr>
          </a:solidFill>
          <a:ln>
            <a:solidFill>
              <a:srgbClr val="C00000"/>
            </a:solidFill>
          </a:ln>
        </p:spPr>
        <p:txBody>
          <a:bodyPr numCol="1">
            <a:noAutofit/>
          </a:bodyPr>
          <a:lstStyle/>
          <a:p>
            <a:r>
              <a:rPr lang="en-US" sz="2400" dirty="0"/>
              <a:t>PHMS is a universal and flexible choice for all people and is complimentary with the United States’ National Prevention Strategy, NPS</a:t>
            </a:r>
          </a:p>
        </p:txBody>
      </p:sp>
      <p:sp>
        <p:nvSpPr>
          <p:cNvPr id="9" name="Slide Number Placeholder 8"/>
          <p:cNvSpPr>
            <a:spLocks noGrp="1"/>
          </p:cNvSpPr>
          <p:nvPr>
            <p:ph type="sldNum" sz="quarter" idx="12"/>
          </p:nvPr>
        </p:nvSpPr>
        <p:spPr/>
        <p:txBody>
          <a:bodyPr numCol="1"/>
          <a:lstStyle/>
          <a:p>
            <a:fld id="{C719EF0B-8E1F-4A6F-A5F0-70CA84FD839E}" type="slidenum">
              <a:rPr lang="en-US" smtClean="0"/>
              <a:pPr/>
              <a:t>13</a:t>
            </a:fld>
            <a:endParaRPr lang="en-US" dirty="0"/>
          </a:p>
        </p:txBody>
      </p:sp>
      <p:sp>
        <p:nvSpPr>
          <p:cNvPr id="10" name="Content Placeholder 2"/>
          <p:cNvSpPr>
            <a:spLocks noGrp="1"/>
          </p:cNvSpPr>
          <p:nvPr>
            <p:ph sz="half" idx="1"/>
          </p:nvPr>
        </p:nvSpPr>
        <p:spPr>
          <a:xfrm>
            <a:off x="4648200" y="1572904"/>
            <a:ext cx="4038600" cy="4525963"/>
          </a:xfrm>
          <a:ln>
            <a:solidFill>
              <a:schemeClr val="accent2"/>
            </a:solidFill>
          </a:ln>
        </p:spPr>
        <p:txBody>
          <a:bodyPr numCol="1">
            <a:normAutofit/>
          </a:bodyPr>
          <a:lstStyle/>
          <a:p>
            <a:pPr marL="0" indent="0" algn="ctr">
              <a:lnSpc>
                <a:spcPct val="80000"/>
              </a:lnSpc>
              <a:buNone/>
            </a:pPr>
            <a:r>
              <a:rPr lang="en-US" sz="1800" b="1" dirty="0"/>
              <a:t>NPS</a:t>
            </a:r>
          </a:p>
          <a:p>
            <a:pPr marL="0" indent="0" algn="ctr">
              <a:lnSpc>
                <a:spcPct val="80000"/>
              </a:lnSpc>
              <a:buNone/>
            </a:pPr>
            <a:endParaRPr lang="en-US" sz="1800" dirty="0"/>
          </a:p>
          <a:p>
            <a:pPr marL="0" indent="0" algn="ctr">
              <a:buNone/>
            </a:pPr>
            <a:r>
              <a:rPr lang="en-US" sz="1800" dirty="0"/>
              <a:t>Working together to improve the health and quality of life for individuals, families and communities by moving the Nation from a focus on sickness and disease to one based on prevention and wellness.</a:t>
            </a:r>
          </a:p>
          <a:p>
            <a:pPr marL="0" indent="0" algn="ctr">
              <a:buNone/>
            </a:pPr>
            <a:endParaRPr lang="en-US" sz="1800" dirty="0"/>
          </a:p>
          <a:p>
            <a:pPr marL="0" indent="0">
              <a:buNone/>
            </a:pPr>
            <a:r>
              <a:rPr lang="en-US" sz="1800" b="1" dirty="0"/>
              <a:t>Goal</a:t>
            </a:r>
          </a:p>
          <a:p>
            <a:pPr marL="0" indent="0" algn="ctr">
              <a:buNone/>
            </a:pPr>
            <a:r>
              <a:rPr lang="en-US" sz="1800" dirty="0"/>
              <a:t>Increase the number of Americans that are healthy at every stage of life.</a:t>
            </a:r>
          </a:p>
          <a:p>
            <a:pPr marL="0" indent="0">
              <a:buNone/>
            </a:pPr>
            <a:endParaRPr lang="en-US" sz="1800" dirty="0"/>
          </a:p>
          <a:p>
            <a:pPr marL="0" indent="0">
              <a:buNone/>
            </a:pPr>
            <a:endParaRPr lang="en-US" sz="1400" dirty="0"/>
          </a:p>
          <a:p>
            <a:pPr marL="0" indent="0">
              <a:buNone/>
            </a:pPr>
            <a:endParaRPr lang="en-US" sz="1400" dirty="0"/>
          </a:p>
          <a:p>
            <a:pPr marL="0" indent="0">
              <a:buNone/>
            </a:pPr>
            <a:r>
              <a:rPr lang="en-US" sz="1400" dirty="0"/>
              <a:t>NPS 2014</a:t>
            </a:r>
            <a:endParaRPr lang="en-US" sz="1800" dirty="0"/>
          </a:p>
        </p:txBody>
      </p:sp>
      <p:sp>
        <p:nvSpPr>
          <p:cNvPr id="11" name="Footer Placeholder 7"/>
          <p:cNvSpPr>
            <a:spLocks noGrp="1"/>
          </p:cNvSpPr>
          <p:nvPr>
            <p:ph type="ftr" sz="quarter" idx="11"/>
          </p:nvPr>
        </p:nvSpPr>
        <p:spPr>
          <a:xfrm>
            <a:off x="3124200" y="6356350"/>
            <a:ext cx="3200400" cy="365125"/>
          </a:xfrm>
        </p:spPr>
        <p:txBody>
          <a:bodyPr numCol="1"/>
          <a:lstStyle/>
          <a:p>
            <a:r>
              <a:rPr lang="en-US" dirty="0"/>
              <a:t>www.adhyatmik.org &amp; www.purnahealth.org</a:t>
            </a:r>
          </a:p>
        </p:txBody>
      </p:sp>
      <p:sp>
        <p:nvSpPr>
          <p:cNvPr id="7" name="Content Placeholder 2"/>
          <p:cNvSpPr>
            <a:spLocks noGrp="1"/>
          </p:cNvSpPr>
          <p:nvPr>
            <p:ph sz="half" idx="1"/>
          </p:nvPr>
        </p:nvSpPr>
        <p:spPr>
          <a:xfrm>
            <a:off x="381000" y="1570037"/>
            <a:ext cx="4038600" cy="4525963"/>
          </a:xfrm>
          <a:ln>
            <a:solidFill>
              <a:schemeClr val="accent2"/>
            </a:solidFill>
          </a:ln>
        </p:spPr>
        <p:txBody>
          <a:bodyPr numCol="1">
            <a:normAutofit fontScale="92500" lnSpcReduction="10000"/>
          </a:bodyPr>
          <a:lstStyle/>
          <a:p>
            <a:pPr marL="0" indent="0" algn="ctr">
              <a:lnSpc>
                <a:spcPct val="80000"/>
              </a:lnSpc>
              <a:buNone/>
            </a:pPr>
            <a:r>
              <a:rPr lang="en-US" sz="1900" b="1" dirty="0"/>
              <a:t>PHMS</a:t>
            </a:r>
          </a:p>
          <a:p>
            <a:pPr marL="0" indent="0" algn="ctr">
              <a:lnSpc>
                <a:spcPct val="80000"/>
              </a:lnSpc>
              <a:buNone/>
            </a:pPr>
            <a:endParaRPr lang="en-US" sz="1800" dirty="0"/>
          </a:p>
          <a:p>
            <a:pPr marL="0" indent="0" algn="ctr">
              <a:lnSpc>
                <a:spcPct val="80000"/>
              </a:lnSpc>
              <a:buNone/>
            </a:pPr>
            <a:endParaRPr lang="en-US" sz="1800" dirty="0"/>
          </a:p>
          <a:p>
            <a:pPr marL="0" indent="0" algn="ctr">
              <a:buNone/>
            </a:pPr>
            <a:r>
              <a:rPr lang="en-US" sz="1900" dirty="0"/>
              <a:t>Applying timeless principles for balancing the physical, emotional, mental and spiritual aspects of life to build a foundation for lasting health and happiness.</a:t>
            </a:r>
          </a:p>
          <a:p>
            <a:pPr marL="0" indent="0" algn="ctr">
              <a:buNone/>
            </a:pPr>
            <a:endParaRPr lang="en-US" sz="1900" dirty="0"/>
          </a:p>
          <a:p>
            <a:pPr marL="0" indent="0">
              <a:buNone/>
            </a:pPr>
            <a:r>
              <a:rPr lang="en-US" sz="1900" b="1" dirty="0"/>
              <a:t>Goal</a:t>
            </a:r>
          </a:p>
          <a:p>
            <a:pPr marL="0" indent="0" algn="ctr">
              <a:buNone/>
            </a:pPr>
            <a:r>
              <a:rPr lang="en-US" sz="1900" dirty="0"/>
              <a:t>Live in harmony with one’s self, others and the environment</a:t>
            </a:r>
          </a:p>
          <a:p>
            <a:pPr marL="0" indent="0" algn="ctr">
              <a:buNone/>
            </a:pPr>
            <a:endParaRPr lang="en-US" sz="1800" dirty="0"/>
          </a:p>
          <a:p>
            <a:pPr marL="0" indent="0" algn="ctr">
              <a:buNone/>
            </a:pPr>
            <a:endParaRPr lang="en-US" sz="1800" dirty="0"/>
          </a:p>
          <a:p>
            <a:pPr marL="0" indent="0" algn="ctr">
              <a:buNone/>
            </a:pPr>
            <a:r>
              <a:rPr lang="en-US" sz="1700" b="1" dirty="0"/>
              <a:t>It is recommended that one check with a medical expert, physician or health professional for any specific concerns</a:t>
            </a:r>
            <a:endParaRPr lang="en-US" sz="1500" b="1" dirty="0"/>
          </a:p>
          <a:p>
            <a:pPr marL="0" indent="0" algn="ctr">
              <a:buNone/>
            </a:pPr>
            <a:endParaRPr lang="en-US" sz="1800" dirty="0"/>
          </a:p>
          <a:p>
            <a:pPr marL="0" indent="0" algn="ctr">
              <a:buNone/>
            </a:pPr>
            <a:endParaRPr lang="en-US" sz="1800" dirty="0"/>
          </a:p>
          <a:p>
            <a:pPr marL="0" indent="0" algn="ctr">
              <a:buNone/>
            </a:pPr>
            <a:endParaRPr lang="en-US" sz="1800" dirty="0"/>
          </a:p>
        </p:txBody>
      </p:sp>
    </p:spTree>
    <p:extLst>
      <p:ext uri="{BB962C8B-B14F-4D97-AF65-F5344CB8AC3E}">
        <p14:creationId xmlns:p14="http://schemas.microsoft.com/office/powerpoint/2010/main" val="1877404867"/>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val 11"/>
          <p:cNvSpPr/>
          <p:nvPr/>
        </p:nvSpPr>
        <p:spPr>
          <a:xfrm>
            <a:off x="914400" y="1905000"/>
            <a:ext cx="7315200" cy="3962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n-US" sz="1400" dirty="0"/>
          </a:p>
        </p:txBody>
      </p:sp>
      <p:sp>
        <p:nvSpPr>
          <p:cNvPr id="4" name="Oval 3"/>
          <p:cNvSpPr/>
          <p:nvPr/>
        </p:nvSpPr>
        <p:spPr>
          <a:xfrm>
            <a:off x="1524000" y="1905000"/>
            <a:ext cx="6096000" cy="3581400"/>
          </a:xfrm>
          <a:prstGeom prst="ellipse">
            <a:avLst/>
          </a:prstGeom>
          <a:solidFill>
            <a:schemeClr val="bg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n-US" sz="1400" dirty="0"/>
          </a:p>
        </p:txBody>
      </p:sp>
      <p:sp>
        <p:nvSpPr>
          <p:cNvPr id="2" name="Title 1"/>
          <p:cNvSpPr>
            <a:spLocks noGrp="1"/>
          </p:cNvSpPr>
          <p:nvPr>
            <p:ph type="title"/>
          </p:nvPr>
        </p:nvSpPr>
        <p:spPr>
          <a:xfrm>
            <a:off x="457200" y="228600"/>
            <a:ext cx="8229600" cy="1143000"/>
          </a:xfrm>
          <a:solidFill>
            <a:schemeClr val="accent6">
              <a:lumMod val="40000"/>
              <a:lumOff val="60000"/>
            </a:schemeClr>
          </a:solidFill>
          <a:ln>
            <a:solidFill>
              <a:srgbClr val="C00000"/>
            </a:solidFill>
          </a:ln>
        </p:spPr>
        <p:txBody>
          <a:bodyPr vert="horz" lIns="91440" tIns="45720" rIns="91440" bIns="45720" numCol="1" rtlCol="0" anchor="ctr">
            <a:noAutofit/>
          </a:bodyPr>
          <a:lstStyle/>
          <a:p>
            <a:r>
              <a:rPr lang="en-US" sz="2800" dirty="0"/>
              <a:t>The components of PHMS are intended to harmonize the complete person and one’s relationship with the environment</a:t>
            </a:r>
          </a:p>
        </p:txBody>
      </p:sp>
      <p:graphicFrame>
        <p:nvGraphicFramePr>
          <p:cNvPr id="3" name="Diagram 2"/>
          <p:cNvGraphicFramePr/>
          <p:nvPr>
            <p:extLst>
              <p:ext uri="{D42A27DB-BD31-4B8C-83A1-F6EECF244321}">
                <p14:modId xmlns:p14="http://schemas.microsoft.com/office/powerpoint/2010/main" val="2963518329"/>
              </p:ext>
            </p:extLst>
          </p:nvPr>
        </p:nvGraphicFramePr>
        <p:xfrm>
          <a:off x="2514600" y="2793314"/>
          <a:ext cx="4114800" cy="226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652573" y="3385737"/>
            <a:ext cx="864340" cy="523220"/>
          </a:xfrm>
          <a:prstGeom prst="rect">
            <a:avLst/>
          </a:prstGeom>
          <a:noFill/>
        </p:spPr>
        <p:txBody>
          <a:bodyPr wrap="none" numCol="1" rtlCol="0">
            <a:spAutoFit/>
          </a:bodyPr>
          <a:lstStyle/>
          <a:p>
            <a:pPr algn="ctr"/>
            <a:r>
              <a:rPr lang="en-US" sz="1400" b="1" dirty="0"/>
              <a:t>Balanced</a:t>
            </a:r>
          </a:p>
          <a:p>
            <a:pPr algn="ctr"/>
            <a:r>
              <a:rPr lang="en-US" sz="1400" b="1" dirty="0"/>
              <a:t> Sleep</a:t>
            </a:r>
          </a:p>
        </p:txBody>
      </p:sp>
      <p:sp>
        <p:nvSpPr>
          <p:cNvPr id="6" name="TextBox 5"/>
          <p:cNvSpPr txBox="1"/>
          <p:nvPr/>
        </p:nvSpPr>
        <p:spPr>
          <a:xfrm>
            <a:off x="6553200" y="3453714"/>
            <a:ext cx="1143000" cy="523220"/>
          </a:xfrm>
          <a:prstGeom prst="rect">
            <a:avLst/>
          </a:prstGeom>
          <a:noFill/>
        </p:spPr>
        <p:txBody>
          <a:bodyPr wrap="square" numCol="1" rtlCol="0">
            <a:spAutoFit/>
          </a:bodyPr>
          <a:lstStyle/>
          <a:p>
            <a:pPr algn="ctr"/>
            <a:r>
              <a:rPr lang="en-US" sz="1400" b="1" dirty="0"/>
              <a:t>Balanced</a:t>
            </a:r>
          </a:p>
          <a:p>
            <a:pPr algn="ctr"/>
            <a:r>
              <a:rPr lang="en-US" sz="1400" b="1" dirty="0"/>
              <a:t>Environment</a:t>
            </a:r>
          </a:p>
        </p:txBody>
      </p:sp>
      <p:sp>
        <p:nvSpPr>
          <p:cNvPr id="7" name="TextBox 6"/>
          <p:cNvSpPr txBox="1"/>
          <p:nvPr/>
        </p:nvSpPr>
        <p:spPr>
          <a:xfrm>
            <a:off x="3200400" y="2310714"/>
            <a:ext cx="2803268" cy="307777"/>
          </a:xfrm>
          <a:prstGeom prst="rect">
            <a:avLst/>
          </a:prstGeom>
          <a:noFill/>
        </p:spPr>
        <p:txBody>
          <a:bodyPr wrap="none" numCol="1" rtlCol="0">
            <a:spAutoFit/>
          </a:bodyPr>
          <a:lstStyle/>
          <a:p>
            <a:r>
              <a:rPr lang="en-US" sz="1400" b="1" dirty="0"/>
              <a:t>Balanced Life / Stress Management</a:t>
            </a:r>
          </a:p>
        </p:txBody>
      </p:sp>
      <p:sp>
        <p:nvSpPr>
          <p:cNvPr id="14" name="Slide Number Placeholder 13"/>
          <p:cNvSpPr>
            <a:spLocks noGrp="1"/>
          </p:cNvSpPr>
          <p:nvPr>
            <p:ph type="sldNum" sz="quarter" idx="12"/>
          </p:nvPr>
        </p:nvSpPr>
        <p:spPr>
          <a:xfrm>
            <a:off x="6553200" y="6340475"/>
            <a:ext cx="2133600" cy="365125"/>
          </a:xfrm>
        </p:spPr>
        <p:txBody>
          <a:bodyPr numCol="1"/>
          <a:lstStyle/>
          <a:p>
            <a:fld id="{C719EF0B-8E1F-4A6F-A5F0-70CA84FD839E}" type="slidenum">
              <a:rPr lang="en-US" smtClean="0"/>
              <a:pPr/>
              <a:t>14</a:t>
            </a:fld>
            <a:endParaRPr lang="en-US" dirty="0"/>
          </a:p>
        </p:txBody>
      </p:sp>
      <p:sp>
        <p:nvSpPr>
          <p:cNvPr id="11" name="Footer Placeholder 7"/>
          <p:cNvSpPr>
            <a:spLocks noGrp="1"/>
          </p:cNvSpPr>
          <p:nvPr>
            <p:ph type="ftr" sz="quarter" idx="11"/>
          </p:nvPr>
        </p:nvSpPr>
        <p:spPr>
          <a:xfrm>
            <a:off x="3124200" y="6356350"/>
            <a:ext cx="3200400" cy="365125"/>
          </a:xfrm>
        </p:spPr>
        <p:txBody>
          <a:bodyPr numCol="1"/>
          <a:lstStyle/>
          <a:p>
            <a:r>
              <a:rPr lang="en-US" dirty="0"/>
              <a:t>www.adhyatmik.org &amp; www.purnahealth.org</a:t>
            </a:r>
          </a:p>
        </p:txBody>
      </p:sp>
      <p:sp>
        <p:nvSpPr>
          <p:cNvPr id="16" name="TextBox 15"/>
          <p:cNvSpPr txBox="1"/>
          <p:nvPr/>
        </p:nvSpPr>
        <p:spPr>
          <a:xfrm>
            <a:off x="3623787" y="5486400"/>
            <a:ext cx="1368779" cy="307777"/>
          </a:xfrm>
          <a:prstGeom prst="rect">
            <a:avLst/>
          </a:prstGeom>
          <a:noFill/>
        </p:spPr>
        <p:txBody>
          <a:bodyPr wrap="none" numCol="1" rtlCol="0">
            <a:spAutoFit/>
          </a:bodyPr>
          <a:lstStyle/>
          <a:p>
            <a:r>
              <a:rPr lang="en-US" sz="1400" b="1" dirty="0"/>
              <a:t>Sanctuary for Peace</a:t>
            </a:r>
          </a:p>
        </p:txBody>
      </p:sp>
    </p:spTree>
    <p:extLst>
      <p:ext uri="{BB962C8B-B14F-4D97-AF65-F5344CB8AC3E}">
        <p14:creationId xmlns:p14="http://schemas.microsoft.com/office/powerpoint/2010/main" val="2206719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882" y="259479"/>
            <a:ext cx="8305695" cy="1143000"/>
          </a:xfrm>
          <a:solidFill>
            <a:schemeClr val="accent6">
              <a:lumMod val="40000"/>
              <a:lumOff val="60000"/>
            </a:schemeClr>
          </a:solidFill>
          <a:ln>
            <a:solidFill>
              <a:srgbClr val="C00000"/>
            </a:solidFill>
          </a:ln>
        </p:spPr>
        <p:txBody>
          <a:bodyPr vert="horz" lIns="91440" tIns="45720" rIns="91440" bIns="45720" numCol="1" rtlCol="0" anchor="ctr">
            <a:noAutofit/>
          </a:bodyPr>
          <a:lstStyle/>
          <a:p>
            <a:r>
              <a:rPr lang="en-US" sz="2800" dirty="0"/>
              <a:t>The practices contained within PHMS support the development of the person when used regularly</a:t>
            </a:r>
          </a:p>
        </p:txBody>
      </p:sp>
      <p:graphicFrame>
        <p:nvGraphicFramePr>
          <p:cNvPr id="3" name="Diagram 2"/>
          <p:cNvGraphicFramePr/>
          <p:nvPr>
            <p:extLst>
              <p:ext uri="{D42A27DB-BD31-4B8C-83A1-F6EECF244321}">
                <p14:modId xmlns:p14="http://schemas.microsoft.com/office/powerpoint/2010/main" val="3701450376"/>
              </p:ext>
            </p:extLst>
          </p:nvPr>
        </p:nvGraphicFramePr>
        <p:xfrm>
          <a:off x="2016211" y="2241331"/>
          <a:ext cx="5257800" cy="3276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 name="Oval 15"/>
          <p:cNvSpPr/>
          <p:nvPr/>
        </p:nvSpPr>
        <p:spPr>
          <a:xfrm>
            <a:off x="6131011" y="1784131"/>
            <a:ext cx="1793385" cy="685800"/>
          </a:xfrm>
          <a:prstGeom prst="ellipse">
            <a:avLst/>
          </a:prstGeom>
          <a:solidFill>
            <a:srgbClr val="FF9933"/>
          </a:solidFill>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en-US" sz="1400" dirty="0">
                <a:solidFill>
                  <a:schemeClr val="tx1"/>
                </a:solidFill>
              </a:rPr>
              <a:t>Music</a:t>
            </a:r>
          </a:p>
        </p:txBody>
      </p:sp>
      <p:sp>
        <p:nvSpPr>
          <p:cNvPr id="19" name="Oval 18"/>
          <p:cNvSpPr/>
          <p:nvPr/>
        </p:nvSpPr>
        <p:spPr>
          <a:xfrm>
            <a:off x="609600" y="5441731"/>
            <a:ext cx="1453574" cy="685800"/>
          </a:xfrm>
          <a:prstGeom prst="ellipse">
            <a:avLst/>
          </a:prstGeom>
          <a:solidFill>
            <a:srgbClr val="FF9933"/>
          </a:solidFill>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en-US" sz="1400" dirty="0">
                <a:solidFill>
                  <a:schemeClr val="tx1"/>
                </a:solidFill>
              </a:rPr>
              <a:t>Mudras</a:t>
            </a:r>
          </a:p>
        </p:txBody>
      </p:sp>
      <p:sp>
        <p:nvSpPr>
          <p:cNvPr id="20" name="Oval 19"/>
          <p:cNvSpPr/>
          <p:nvPr/>
        </p:nvSpPr>
        <p:spPr>
          <a:xfrm>
            <a:off x="568411" y="4527331"/>
            <a:ext cx="1793385" cy="685800"/>
          </a:xfrm>
          <a:prstGeom prst="ellipse">
            <a:avLst/>
          </a:prstGeom>
          <a:solidFill>
            <a:srgbClr val="FF9933"/>
          </a:solidFill>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en-US" sz="1400" dirty="0">
                <a:solidFill>
                  <a:schemeClr val="tx1"/>
                </a:solidFill>
              </a:rPr>
              <a:t>Meditation</a:t>
            </a:r>
          </a:p>
        </p:txBody>
      </p:sp>
      <p:sp>
        <p:nvSpPr>
          <p:cNvPr id="21" name="Oval 20"/>
          <p:cNvSpPr/>
          <p:nvPr/>
        </p:nvSpPr>
        <p:spPr>
          <a:xfrm>
            <a:off x="3837449" y="1485900"/>
            <a:ext cx="1630350" cy="685800"/>
          </a:xfrm>
          <a:prstGeom prst="ellipse">
            <a:avLst/>
          </a:prstGeom>
          <a:solidFill>
            <a:srgbClr val="FF9933"/>
          </a:solidFill>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en-US" sz="1400" dirty="0">
                <a:solidFill>
                  <a:schemeClr val="tx1"/>
                </a:solidFill>
              </a:rPr>
              <a:t>Mantra</a:t>
            </a:r>
          </a:p>
        </p:txBody>
      </p:sp>
      <p:sp>
        <p:nvSpPr>
          <p:cNvPr id="23" name="Oval 22"/>
          <p:cNvSpPr/>
          <p:nvPr/>
        </p:nvSpPr>
        <p:spPr>
          <a:xfrm>
            <a:off x="321415" y="3597165"/>
            <a:ext cx="1793385" cy="685800"/>
          </a:xfrm>
          <a:prstGeom prst="ellipse">
            <a:avLst/>
          </a:prstGeom>
          <a:solidFill>
            <a:srgbClr val="FF9933"/>
          </a:solidFill>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en-US" sz="1400" dirty="0">
                <a:solidFill>
                  <a:schemeClr val="tx1"/>
                </a:solidFill>
              </a:rPr>
              <a:t>Introspection</a:t>
            </a:r>
          </a:p>
        </p:txBody>
      </p:sp>
      <p:sp>
        <p:nvSpPr>
          <p:cNvPr id="24" name="Oval 23"/>
          <p:cNvSpPr/>
          <p:nvPr/>
        </p:nvSpPr>
        <p:spPr>
          <a:xfrm>
            <a:off x="771992" y="2606565"/>
            <a:ext cx="1793385" cy="685800"/>
          </a:xfrm>
          <a:prstGeom prst="ellipse">
            <a:avLst/>
          </a:prstGeom>
          <a:solidFill>
            <a:srgbClr val="FF9933"/>
          </a:solidFill>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en-US" sz="1400" dirty="0">
                <a:solidFill>
                  <a:schemeClr val="tx1"/>
                </a:solidFill>
              </a:rPr>
              <a:t>Breathing Exercises</a:t>
            </a:r>
          </a:p>
        </p:txBody>
      </p:sp>
      <p:sp>
        <p:nvSpPr>
          <p:cNvPr id="25" name="Oval 24"/>
          <p:cNvSpPr/>
          <p:nvPr/>
        </p:nvSpPr>
        <p:spPr>
          <a:xfrm>
            <a:off x="1518226" y="1707931"/>
            <a:ext cx="1793385" cy="685800"/>
          </a:xfrm>
          <a:prstGeom prst="ellipse">
            <a:avLst/>
          </a:prstGeom>
          <a:solidFill>
            <a:srgbClr val="FF9933"/>
          </a:solidFill>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en-US" sz="1400" dirty="0">
                <a:solidFill>
                  <a:schemeClr val="tx1"/>
                </a:solidFill>
              </a:rPr>
              <a:t>Contemplation</a:t>
            </a:r>
          </a:p>
        </p:txBody>
      </p:sp>
      <p:sp>
        <p:nvSpPr>
          <p:cNvPr id="26" name="Oval 25"/>
          <p:cNvSpPr/>
          <p:nvPr/>
        </p:nvSpPr>
        <p:spPr>
          <a:xfrm>
            <a:off x="6667039" y="2698531"/>
            <a:ext cx="1793385" cy="685800"/>
          </a:xfrm>
          <a:prstGeom prst="ellipse">
            <a:avLst/>
          </a:prstGeom>
          <a:solidFill>
            <a:srgbClr val="FF9933"/>
          </a:solidFill>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en-US" sz="1400" dirty="0">
                <a:solidFill>
                  <a:schemeClr val="tx1"/>
                </a:solidFill>
              </a:rPr>
              <a:t>Intention /  Prayer</a:t>
            </a:r>
          </a:p>
        </p:txBody>
      </p:sp>
      <p:sp>
        <p:nvSpPr>
          <p:cNvPr id="27" name="Oval 26"/>
          <p:cNvSpPr/>
          <p:nvPr/>
        </p:nvSpPr>
        <p:spPr>
          <a:xfrm>
            <a:off x="7157026" y="5486400"/>
            <a:ext cx="1453574" cy="685800"/>
          </a:xfrm>
          <a:prstGeom prst="ellipse">
            <a:avLst/>
          </a:prstGeom>
          <a:solidFill>
            <a:srgbClr val="FF9933"/>
          </a:solidFill>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en-US" sz="1400" dirty="0">
                <a:solidFill>
                  <a:schemeClr val="tx1"/>
                </a:solidFill>
              </a:rPr>
              <a:t>Yoga</a:t>
            </a:r>
          </a:p>
        </p:txBody>
      </p:sp>
      <p:sp>
        <p:nvSpPr>
          <p:cNvPr id="28" name="Oval 27"/>
          <p:cNvSpPr/>
          <p:nvPr/>
        </p:nvSpPr>
        <p:spPr>
          <a:xfrm>
            <a:off x="7004626" y="3612931"/>
            <a:ext cx="1793385" cy="685800"/>
          </a:xfrm>
          <a:prstGeom prst="ellipse">
            <a:avLst/>
          </a:prstGeom>
          <a:solidFill>
            <a:srgbClr val="FF9933"/>
          </a:solidFill>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en-US" sz="1400" dirty="0">
                <a:solidFill>
                  <a:schemeClr val="tx1"/>
                </a:solidFill>
              </a:rPr>
              <a:t>Positive Thoughts</a:t>
            </a:r>
          </a:p>
        </p:txBody>
      </p:sp>
      <p:sp>
        <p:nvSpPr>
          <p:cNvPr id="29" name="Oval 28"/>
          <p:cNvSpPr/>
          <p:nvPr/>
        </p:nvSpPr>
        <p:spPr>
          <a:xfrm>
            <a:off x="6852226" y="4565431"/>
            <a:ext cx="1793385" cy="685800"/>
          </a:xfrm>
          <a:prstGeom prst="ellipse">
            <a:avLst/>
          </a:prstGeom>
          <a:solidFill>
            <a:srgbClr val="FF9933"/>
          </a:solidFill>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en-US" sz="1400" dirty="0">
                <a:solidFill>
                  <a:schemeClr val="tx1"/>
                </a:solidFill>
              </a:rPr>
              <a:t>Service to Others</a:t>
            </a:r>
          </a:p>
        </p:txBody>
      </p:sp>
      <p:sp>
        <p:nvSpPr>
          <p:cNvPr id="15" name="Oval 14"/>
          <p:cNvSpPr/>
          <p:nvPr/>
        </p:nvSpPr>
        <p:spPr>
          <a:xfrm>
            <a:off x="2286000" y="5638800"/>
            <a:ext cx="1453574" cy="685800"/>
          </a:xfrm>
          <a:prstGeom prst="ellipse">
            <a:avLst/>
          </a:prstGeom>
          <a:solidFill>
            <a:srgbClr val="FF9933"/>
          </a:solidFill>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en-US" sz="1400" dirty="0">
                <a:solidFill>
                  <a:schemeClr val="tx1"/>
                </a:solidFill>
              </a:rPr>
              <a:t>Sense Control</a:t>
            </a:r>
          </a:p>
        </p:txBody>
      </p:sp>
      <p:sp>
        <p:nvSpPr>
          <p:cNvPr id="17" name="Oval 16"/>
          <p:cNvSpPr/>
          <p:nvPr/>
        </p:nvSpPr>
        <p:spPr>
          <a:xfrm>
            <a:off x="3931225" y="5627367"/>
            <a:ext cx="1453574" cy="685800"/>
          </a:xfrm>
          <a:prstGeom prst="ellipse">
            <a:avLst/>
          </a:prstGeom>
          <a:solidFill>
            <a:srgbClr val="FF9933"/>
          </a:solidFill>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en-US" sz="1400" dirty="0">
                <a:solidFill>
                  <a:schemeClr val="tx1"/>
                </a:solidFill>
              </a:rPr>
              <a:t>Massage</a:t>
            </a:r>
          </a:p>
        </p:txBody>
      </p:sp>
      <p:sp>
        <p:nvSpPr>
          <p:cNvPr id="9" name="Slide Number Placeholder 8"/>
          <p:cNvSpPr>
            <a:spLocks noGrp="1"/>
          </p:cNvSpPr>
          <p:nvPr>
            <p:ph type="sldNum" sz="quarter" idx="12"/>
          </p:nvPr>
        </p:nvSpPr>
        <p:spPr/>
        <p:txBody>
          <a:bodyPr numCol="1"/>
          <a:lstStyle/>
          <a:p>
            <a:fld id="{C719EF0B-8E1F-4A6F-A5F0-70CA84FD839E}" type="slidenum">
              <a:rPr lang="en-US" smtClean="0"/>
              <a:pPr/>
              <a:t>15</a:t>
            </a:fld>
            <a:endParaRPr lang="en-US" dirty="0"/>
          </a:p>
        </p:txBody>
      </p:sp>
      <p:sp>
        <p:nvSpPr>
          <p:cNvPr id="22" name="Footer Placeholder 7"/>
          <p:cNvSpPr>
            <a:spLocks noGrp="1"/>
          </p:cNvSpPr>
          <p:nvPr>
            <p:ph type="ftr" sz="quarter" idx="11"/>
          </p:nvPr>
        </p:nvSpPr>
        <p:spPr>
          <a:xfrm>
            <a:off x="3124200" y="6356350"/>
            <a:ext cx="3200400" cy="365125"/>
          </a:xfrm>
        </p:spPr>
        <p:txBody>
          <a:bodyPr numCol="1"/>
          <a:lstStyle/>
          <a:p>
            <a:r>
              <a:rPr lang="en-US" dirty="0"/>
              <a:t>www.adhyatmik.org &amp; www.purnahealth.org</a:t>
            </a:r>
          </a:p>
        </p:txBody>
      </p:sp>
      <p:sp>
        <p:nvSpPr>
          <p:cNvPr id="30" name="Oval 29"/>
          <p:cNvSpPr/>
          <p:nvPr/>
        </p:nvSpPr>
        <p:spPr>
          <a:xfrm>
            <a:off x="5556826" y="5638800"/>
            <a:ext cx="1453574" cy="685800"/>
          </a:xfrm>
          <a:prstGeom prst="ellipse">
            <a:avLst/>
          </a:prstGeom>
          <a:solidFill>
            <a:srgbClr val="FF9933"/>
          </a:solidFill>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en-US" sz="1400" dirty="0">
                <a:solidFill>
                  <a:schemeClr val="tx1"/>
                </a:solidFill>
              </a:rPr>
              <a:t>Vegetarian Diet Preference</a:t>
            </a:r>
          </a:p>
        </p:txBody>
      </p:sp>
    </p:spTree>
    <p:extLst>
      <p:ext uri="{BB962C8B-B14F-4D97-AF65-F5344CB8AC3E}">
        <p14:creationId xmlns:p14="http://schemas.microsoft.com/office/powerpoint/2010/main" val="34862108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40000"/>
              <a:lumOff val="60000"/>
            </a:schemeClr>
          </a:solidFill>
          <a:ln>
            <a:solidFill>
              <a:srgbClr val="C00000"/>
            </a:solidFill>
          </a:ln>
        </p:spPr>
        <p:txBody>
          <a:bodyPr vert="horz" lIns="91440" tIns="45720" rIns="91440" bIns="45720" numCol="1" rtlCol="0" anchor="ctr">
            <a:noAutofit/>
          </a:bodyPr>
          <a:lstStyle/>
          <a:p>
            <a:r>
              <a:rPr lang="en-US" sz="2800" dirty="0"/>
              <a:t>Intentionally balancing the integrated being results in numerous personal benefits</a:t>
            </a:r>
          </a:p>
        </p:txBody>
      </p:sp>
      <p:graphicFrame>
        <p:nvGraphicFramePr>
          <p:cNvPr id="3" name="Diagram 2"/>
          <p:cNvGraphicFramePr/>
          <p:nvPr>
            <p:extLst>
              <p:ext uri="{D42A27DB-BD31-4B8C-83A1-F6EECF244321}">
                <p14:modId xmlns:p14="http://schemas.microsoft.com/office/powerpoint/2010/main" val="4007976122"/>
              </p:ext>
            </p:extLst>
          </p:nvPr>
        </p:nvGraphicFramePr>
        <p:xfrm>
          <a:off x="1981200" y="2241331"/>
          <a:ext cx="5257800" cy="3276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 name="Oval 15"/>
          <p:cNvSpPr/>
          <p:nvPr/>
        </p:nvSpPr>
        <p:spPr>
          <a:xfrm>
            <a:off x="6096000" y="1784131"/>
            <a:ext cx="1793385" cy="6858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en-US" sz="1400" dirty="0">
                <a:solidFill>
                  <a:schemeClr val="tx1"/>
                </a:solidFill>
              </a:rPr>
              <a:t>Peacefulness</a:t>
            </a:r>
          </a:p>
        </p:txBody>
      </p:sp>
      <p:sp>
        <p:nvSpPr>
          <p:cNvPr id="19" name="Oval 18"/>
          <p:cNvSpPr/>
          <p:nvPr/>
        </p:nvSpPr>
        <p:spPr>
          <a:xfrm>
            <a:off x="3717188" y="5629142"/>
            <a:ext cx="1793385" cy="6858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en-US" sz="1400" dirty="0">
                <a:solidFill>
                  <a:schemeClr val="tx1"/>
                </a:solidFill>
              </a:rPr>
              <a:t>Understanding</a:t>
            </a:r>
          </a:p>
        </p:txBody>
      </p:sp>
      <p:sp>
        <p:nvSpPr>
          <p:cNvPr id="20" name="Oval 19"/>
          <p:cNvSpPr/>
          <p:nvPr/>
        </p:nvSpPr>
        <p:spPr>
          <a:xfrm>
            <a:off x="710709" y="4984531"/>
            <a:ext cx="1793385" cy="6858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en-US" sz="1400" dirty="0">
                <a:solidFill>
                  <a:schemeClr val="tx1"/>
                </a:solidFill>
              </a:rPr>
              <a:t>Awareness</a:t>
            </a:r>
          </a:p>
        </p:txBody>
      </p:sp>
      <p:sp>
        <p:nvSpPr>
          <p:cNvPr id="21" name="Oval 20"/>
          <p:cNvSpPr/>
          <p:nvPr/>
        </p:nvSpPr>
        <p:spPr>
          <a:xfrm>
            <a:off x="3733800" y="1485900"/>
            <a:ext cx="1760162" cy="6858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en-US" sz="1400" dirty="0">
                <a:solidFill>
                  <a:schemeClr val="tx1"/>
                </a:solidFill>
              </a:rPr>
              <a:t>Unconditional Love</a:t>
            </a:r>
          </a:p>
        </p:txBody>
      </p:sp>
      <p:sp>
        <p:nvSpPr>
          <p:cNvPr id="23" name="Oval 22"/>
          <p:cNvSpPr/>
          <p:nvPr/>
        </p:nvSpPr>
        <p:spPr>
          <a:xfrm>
            <a:off x="286404" y="3917731"/>
            <a:ext cx="1793385" cy="6858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en-US" sz="1400" dirty="0">
                <a:solidFill>
                  <a:schemeClr val="tx1"/>
                </a:solidFill>
              </a:rPr>
              <a:t>Purpose</a:t>
            </a:r>
          </a:p>
        </p:txBody>
      </p:sp>
      <p:sp>
        <p:nvSpPr>
          <p:cNvPr id="24" name="Oval 23"/>
          <p:cNvSpPr/>
          <p:nvPr/>
        </p:nvSpPr>
        <p:spPr>
          <a:xfrm>
            <a:off x="736981" y="2850931"/>
            <a:ext cx="1793385" cy="6858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en-US" sz="1400" dirty="0">
                <a:solidFill>
                  <a:schemeClr val="tx1"/>
                </a:solidFill>
              </a:rPr>
              <a:t>Contentment</a:t>
            </a:r>
          </a:p>
        </p:txBody>
      </p:sp>
      <p:sp>
        <p:nvSpPr>
          <p:cNvPr id="25" name="Oval 24"/>
          <p:cNvSpPr/>
          <p:nvPr/>
        </p:nvSpPr>
        <p:spPr>
          <a:xfrm>
            <a:off x="1483215" y="1707931"/>
            <a:ext cx="1793385" cy="6858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en-US" sz="1400" dirty="0">
                <a:solidFill>
                  <a:schemeClr val="tx1"/>
                </a:solidFill>
              </a:rPr>
              <a:t>Happiness</a:t>
            </a:r>
          </a:p>
        </p:txBody>
      </p:sp>
      <p:sp>
        <p:nvSpPr>
          <p:cNvPr id="28" name="Oval 27"/>
          <p:cNvSpPr/>
          <p:nvPr/>
        </p:nvSpPr>
        <p:spPr>
          <a:xfrm>
            <a:off x="7045815" y="3917731"/>
            <a:ext cx="1793385" cy="6858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en-US" sz="1400" dirty="0">
                <a:solidFill>
                  <a:schemeClr val="tx1"/>
                </a:solidFill>
              </a:rPr>
              <a:t>Appreciation</a:t>
            </a:r>
          </a:p>
        </p:txBody>
      </p:sp>
      <p:sp>
        <p:nvSpPr>
          <p:cNvPr id="29" name="Oval 28"/>
          <p:cNvSpPr/>
          <p:nvPr/>
        </p:nvSpPr>
        <p:spPr>
          <a:xfrm>
            <a:off x="6588615" y="4984531"/>
            <a:ext cx="1793385" cy="6858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en-US" sz="1400" dirty="0">
                <a:solidFill>
                  <a:schemeClr val="tx1"/>
                </a:solidFill>
              </a:rPr>
              <a:t>Health</a:t>
            </a:r>
          </a:p>
        </p:txBody>
      </p:sp>
      <p:sp>
        <p:nvSpPr>
          <p:cNvPr id="15" name="Oval 14"/>
          <p:cNvSpPr/>
          <p:nvPr/>
        </p:nvSpPr>
        <p:spPr>
          <a:xfrm>
            <a:off x="6817215" y="2850931"/>
            <a:ext cx="1793385" cy="6858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en-US" sz="1400" dirty="0">
                <a:solidFill>
                  <a:schemeClr val="tx1"/>
                </a:solidFill>
              </a:rPr>
              <a:t>Compassion</a:t>
            </a:r>
          </a:p>
        </p:txBody>
      </p:sp>
      <p:sp>
        <p:nvSpPr>
          <p:cNvPr id="9" name="Slide Number Placeholder 8"/>
          <p:cNvSpPr>
            <a:spLocks noGrp="1"/>
          </p:cNvSpPr>
          <p:nvPr>
            <p:ph type="sldNum" sz="quarter" idx="12"/>
          </p:nvPr>
        </p:nvSpPr>
        <p:spPr/>
        <p:txBody>
          <a:bodyPr numCol="1"/>
          <a:lstStyle/>
          <a:p>
            <a:fld id="{C719EF0B-8E1F-4A6F-A5F0-70CA84FD839E}" type="slidenum">
              <a:rPr lang="en-US" smtClean="0"/>
              <a:pPr/>
              <a:t>16</a:t>
            </a:fld>
            <a:endParaRPr lang="en-US" dirty="0"/>
          </a:p>
        </p:txBody>
      </p:sp>
      <p:sp>
        <p:nvSpPr>
          <p:cNvPr id="17" name="Footer Placeholder 7"/>
          <p:cNvSpPr>
            <a:spLocks noGrp="1"/>
          </p:cNvSpPr>
          <p:nvPr>
            <p:ph type="ftr" sz="quarter" idx="11"/>
          </p:nvPr>
        </p:nvSpPr>
        <p:spPr>
          <a:xfrm>
            <a:off x="3124200" y="6356350"/>
            <a:ext cx="3200400" cy="365125"/>
          </a:xfrm>
        </p:spPr>
        <p:txBody>
          <a:bodyPr numCol="1"/>
          <a:lstStyle/>
          <a:p>
            <a:r>
              <a:rPr lang="en-US" dirty="0"/>
              <a:t>www.adhyatmik.org &amp; www.purnahealth.org</a:t>
            </a:r>
          </a:p>
        </p:txBody>
      </p:sp>
    </p:spTree>
    <p:extLst>
      <p:ext uri="{BB962C8B-B14F-4D97-AF65-F5344CB8AC3E}">
        <p14:creationId xmlns:p14="http://schemas.microsoft.com/office/powerpoint/2010/main" val="21341857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438400" y="2133600"/>
            <a:ext cx="4343400" cy="3962400"/>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n-US" dirty="0"/>
          </a:p>
        </p:txBody>
      </p:sp>
      <p:sp>
        <p:nvSpPr>
          <p:cNvPr id="2" name="Title 1"/>
          <p:cNvSpPr>
            <a:spLocks noGrp="1"/>
          </p:cNvSpPr>
          <p:nvPr>
            <p:ph type="title"/>
          </p:nvPr>
        </p:nvSpPr>
        <p:spPr>
          <a:solidFill>
            <a:schemeClr val="accent6">
              <a:lumMod val="40000"/>
              <a:lumOff val="60000"/>
            </a:schemeClr>
          </a:solidFill>
          <a:ln>
            <a:solidFill>
              <a:srgbClr val="C00000"/>
            </a:solidFill>
          </a:ln>
        </p:spPr>
        <p:txBody>
          <a:bodyPr vert="horz" lIns="91440" tIns="45720" rIns="91440" bIns="45720" numCol="1" rtlCol="0" anchor="ctr">
            <a:noAutofit/>
          </a:bodyPr>
          <a:lstStyle/>
          <a:p>
            <a:r>
              <a:rPr lang="en-US" sz="2800" dirty="0"/>
              <a:t>Personal benefits continue to unfold enabling co-existence with the environment more harmoniously</a:t>
            </a:r>
          </a:p>
        </p:txBody>
      </p:sp>
      <p:graphicFrame>
        <p:nvGraphicFramePr>
          <p:cNvPr id="3" name="Diagram 2"/>
          <p:cNvGraphicFramePr/>
          <p:nvPr>
            <p:extLst>
              <p:ext uri="{D42A27DB-BD31-4B8C-83A1-F6EECF244321}">
                <p14:modId xmlns:p14="http://schemas.microsoft.com/office/powerpoint/2010/main" val="1321993103"/>
              </p:ext>
            </p:extLst>
          </p:nvPr>
        </p:nvGraphicFramePr>
        <p:xfrm>
          <a:off x="1981200" y="2133600"/>
          <a:ext cx="5257800" cy="3276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3630828" y="5511114"/>
            <a:ext cx="1981200" cy="307777"/>
          </a:xfrm>
          <a:prstGeom prst="rect">
            <a:avLst/>
          </a:prstGeom>
          <a:noFill/>
        </p:spPr>
        <p:txBody>
          <a:bodyPr wrap="square" numCol="1" rtlCol="0">
            <a:spAutoFit/>
          </a:bodyPr>
          <a:lstStyle/>
          <a:p>
            <a:pPr algn="ctr"/>
            <a:r>
              <a:rPr lang="en-US" sz="1400" dirty="0"/>
              <a:t>Environment / other Life</a:t>
            </a:r>
          </a:p>
        </p:txBody>
      </p:sp>
      <p:sp>
        <p:nvSpPr>
          <p:cNvPr id="10" name="Oval 9"/>
          <p:cNvSpPr/>
          <p:nvPr/>
        </p:nvSpPr>
        <p:spPr>
          <a:xfrm>
            <a:off x="1353892" y="5715000"/>
            <a:ext cx="1793385" cy="685800"/>
          </a:xfrm>
          <a:prstGeom prst="ellipse">
            <a:avLst/>
          </a:prstGeom>
          <a:solidFill>
            <a:srgbClr val="C0E498"/>
          </a:solidFill>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en-US" sz="1400" dirty="0">
                <a:solidFill>
                  <a:schemeClr val="tx1"/>
                </a:solidFill>
              </a:rPr>
              <a:t>Respect</a:t>
            </a:r>
          </a:p>
        </p:txBody>
      </p:sp>
      <p:sp>
        <p:nvSpPr>
          <p:cNvPr id="11" name="Oval 10"/>
          <p:cNvSpPr/>
          <p:nvPr/>
        </p:nvSpPr>
        <p:spPr>
          <a:xfrm>
            <a:off x="6969615" y="2590800"/>
            <a:ext cx="1793385" cy="6858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en-US" sz="1400" dirty="0">
                <a:solidFill>
                  <a:schemeClr val="tx1"/>
                </a:solidFill>
              </a:rPr>
              <a:t>Improved Relationships</a:t>
            </a:r>
          </a:p>
        </p:txBody>
      </p:sp>
      <p:sp>
        <p:nvSpPr>
          <p:cNvPr id="12" name="Oval 11"/>
          <p:cNvSpPr/>
          <p:nvPr/>
        </p:nvSpPr>
        <p:spPr>
          <a:xfrm>
            <a:off x="457200" y="2590800"/>
            <a:ext cx="1793385" cy="6858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en-US" sz="1400" dirty="0">
                <a:solidFill>
                  <a:schemeClr val="tx1"/>
                </a:solidFill>
              </a:rPr>
              <a:t>Improved Sleep</a:t>
            </a:r>
          </a:p>
        </p:txBody>
      </p:sp>
      <p:sp>
        <p:nvSpPr>
          <p:cNvPr id="13" name="Oval 12"/>
          <p:cNvSpPr/>
          <p:nvPr/>
        </p:nvSpPr>
        <p:spPr>
          <a:xfrm>
            <a:off x="6172200" y="5665002"/>
            <a:ext cx="1793385" cy="685800"/>
          </a:xfrm>
          <a:prstGeom prst="ellipse">
            <a:avLst/>
          </a:prstGeom>
          <a:solidFill>
            <a:srgbClr val="C0E498"/>
          </a:solidFill>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en-US" sz="1400" dirty="0">
                <a:solidFill>
                  <a:schemeClr val="tx1"/>
                </a:solidFill>
              </a:rPr>
              <a:t>Compassion</a:t>
            </a:r>
          </a:p>
        </p:txBody>
      </p:sp>
      <p:sp>
        <p:nvSpPr>
          <p:cNvPr id="15" name="Oval 14"/>
          <p:cNvSpPr/>
          <p:nvPr/>
        </p:nvSpPr>
        <p:spPr>
          <a:xfrm>
            <a:off x="7010400" y="3810000"/>
            <a:ext cx="1793385" cy="6858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en-US" sz="1400" dirty="0">
                <a:solidFill>
                  <a:schemeClr val="tx1"/>
                </a:solidFill>
              </a:rPr>
              <a:t>Focus &amp; </a:t>
            </a:r>
          </a:p>
          <a:p>
            <a:pPr algn="ctr"/>
            <a:r>
              <a:rPr lang="en-US" sz="1400" dirty="0">
                <a:solidFill>
                  <a:schemeClr val="tx1"/>
                </a:solidFill>
              </a:rPr>
              <a:t>Productivity</a:t>
            </a:r>
          </a:p>
        </p:txBody>
      </p:sp>
      <p:sp>
        <p:nvSpPr>
          <p:cNvPr id="16" name="Oval 15"/>
          <p:cNvSpPr/>
          <p:nvPr/>
        </p:nvSpPr>
        <p:spPr>
          <a:xfrm>
            <a:off x="457200" y="3733800"/>
            <a:ext cx="1793385" cy="6858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en-US" sz="1400" dirty="0">
                <a:solidFill>
                  <a:schemeClr val="tx1"/>
                </a:solidFill>
              </a:rPr>
              <a:t>Increased Energy</a:t>
            </a:r>
          </a:p>
        </p:txBody>
      </p:sp>
      <p:sp>
        <p:nvSpPr>
          <p:cNvPr id="19" name="Slide Number Placeholder 18"/>
          <p:cNvSpPr>
            <a:spLocks noGrp="1"/>
          </p:cNvSpPr>
          <p:nvPr>
            <p:ph type="sldNum" sz="quarter" idx="12"/>
          </p:nvPr>
        </p:nvSpPr>
        <p:spPr/>
        <p:txBody>
          <a:bodyPr numCol="1"/>
          <a:lstStyle/>
          <a:p>
            <a:fld id="{C719EF0B-8E1F-4A6F-A5F0-70CA84FD839E}" type="slidenum">
              <a:rPr lang="en-US" smtClean="0"/>
              <a:pPr/>
              <a:t>17</a:t>
            </a:fld>
            <a:endParaRPr lang="en-US" dirty="0"/>
          </a:p>
        </p:txBody>
      </p:sp>
      <p:sp>
        <p:nvSpPr>
          <p:cNvPr id="17" name="Footer Placeholder 7"/>
          <p:cNvSpPr>
            <a:spLocks noGrp="1"/>
          </p:cNvSpPr>
          <p:nvPr>
            <p:ph type="ftr" sz="quarter" idx="11"/>
          </p:nvPr>
        </p:nvSpPr>
        <p:spPr>
          <a:xfrm>
            <a:off x="3124200" y="6356350"/>
            <a:ext cx="3200400" cy="365125"/>
          </a:xfrm>
        </p:spPr>
        <p:txBody>
          <a:bodyPr numCol="1"/>
          <a:lstStyle/>
          <a:p>
            <a:r>
              <a:rPr lang="en-US" dirty="0"/>
              <a:t>www.adhyatmik.org &amp; www.purnahealth.org</a:t>
            </a:r>
          </a:p>
        </p:txBody>
      </p:sp>
    </p:spTree>
    <p:extLst>
      <p:ext uri="{BB962C8B-B14F-4D97-AF65-F5344CB8AC3E}">
        <p14:creationId xmlns:p14="http://schemas.microsoft.com/office/powerpoint/2010/main" val="34996065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40000"/>
              <a:lumOff val="60000"/>
            </a:schemeClr>
          </a:solidFill>
          <a:ln>
            <a:solidFill>
              <a:srgbClr val="C00000"/>
            </a:solidFill>
          </a:ln>
        </p:spPr>
        <p:txBody>
          <a:bodyPr vert="horz" lIns="91440" tIns="45720" rIns="91440" bIns="45720" numCol="1" rtlCol="0" anchor="ctr">
            <a:noAutofit/>
          </a:bodyPr>
          <a:lstStyle/>
          <a:p>
            <a:r>
              <a:rPr lang="en-US" sz="2800" dirty="0"/>
              <a:t>PHMS is a flexible system enabling easy adoption for self empowerment</a:t>
            </a:r>
          </a:p>
        </p:txBody>
      </p:sp>
      <p:sp>
        <p:nvSpPr>
          <p:cNvPr id="5" name="Content Placeholder 4">
            <a:extLst>
              <a:ext uri="{FF2B5EF4-FFF2-40B4-BE49-F238E27FC236}">
                <a16:creationId xmlns:a16="http://schemas.microsoft.com/office/drawing/2014/main" id="{3B31787E-9A24-47CD-9C6C-F2613EDF678D}"/>
              </a:ext>
            </a:extLst>
          </p:cNvPr>
          <p:cNvSpPr>
            <a:spLocks noGrp="1"/>
          </p:cNvSpPr>
          <p:nvPr>
            <p:ph sz="half" idx="2"/>
          </p:nvPr>
        </p:nvSpPr>
        <p:spPr>
          <a:xfrm>
            <a:off x="4648200" y="1827883"/>
            <a:ext cx="4038600" cy="3637919"/>
          </a:xfrm>
          <a:noFill/>
          <a:ln>
            <a:solidFill>
              <a:schemeClr val="accent2"/>
            </a:solidFill>
          </a:ln>
        </p:spPr>
        <p:txBody>
          <a:bodyPr vert="horz" wrap="square" lIns="91440" tIns="45720" rIns="91440" bIns="45720" numCol="1" rtlCol="0">
            <a:spAutoFit/>
          </a:bodyPr>
          <a:lstStyle/>
          <a:p>
            <a:pPr marL="0" indent="0">
              <a:buNone/>
            </a:pPr>
            <a:r>
              <a:rPr lang="en-US" sz="1800" b="1" dirty="0"/>
              <a:t>Self Empowerment</a:t>
            </a:r>
          </a:p>
          <a:p>
            <a:pPr>
              <a:buFont typeface="Wingdings" panose="05000000000000000000" pitchFamily="2" charset="2"/>
              <a:buChar char="v"/>
            </a:pPr>
            <a:r>
              <a:rPr lang="en-US" sz="1800" dirty="0"/>
              <a:t>Enhance self control by balancing your emotions, calming mental activity, strengthening health and expanding inner wisdom and clarity</a:t>
            </a:r>
          </a:p>
          <a:p>
            <a:pPr>
              <a:buFont typeface="Wingdings" panose="05000000000000000000" pitchFamily="2" charset="2"/>
              <a:buChar char="v"/>
            </a:pPr>
            <a:r>
              <a:rPr lang="en-US" sz="1800" dirty="0"/>
              <a:t>Ever increasing inner stability regardless of external situations and relationships</a:t>
            </a:r>
          </a:p>
          <a:p>
            <a:pPr>
              <a:buFont typeface="Wingdings" panose="05000000000000000000" pitchFamily="2" charset="2"/>
              <a:buChar char="v"/>
            </a:pPr>
            <a:r>
              <a:rPr lang="en-US" sz="1800" dirty="0"/>
              <a:t>Reduce and eliminate fear and anxiety while improving self confidence</a:t>
            </a:r>
          </a:p>
          <a:p>
            <a:pPr>
              <a:buFont typeface="Wingdings" panose="05000000000000000000" pitchFamily="2" charset="2"/>
              <a:buChar char="v"/>
            </a:pPr>
            <a:endParaRPr lang="en-US" sz="1800" dirty="0"/>
          </a:p>
        </p:txBody>
      </p:sp>
      <p:sp>
        <p:nvSpPr>
          <p:cNvPr id="6" name="Footer Placeholder 7"/>
          <p:cNvSpPr>
            <a:spLocks noGrp="1"/>
          </p:cNvSpPr>
          <p:nvPr>
            <p:ph type="ftr" sz="quarter" idx="11"/>
          </p:nvPr>
        </p:nvSpPr>
        <p:spPr>
          <a:xfrm>
            <a:off x="2514600" y="6356350"/>
            <a:ext cx="4419600" cy="365125"/>
          </a:xfrm>
        </p:spPr>
        <p:txBody>
          <a:bodyPr numCol="1"/>
          <a:lstStyle/>
          <a:p>
            <a:r>
              <a:rPr lang="en-US" dirty="0"/>
              <a:t>www.adhyatmik.org &amp; www.purnahealth.org</a:t>
            </a:r>
          </a:p>
        </p:txBody>
      </p:sp>
      <p:sp>
        <p:nvSpPr>
          <p:cNvPr id="9" name="Slide Number Placeholder 8"/>
          <p:cNvSpPr>
            <a:spLocks noGrp="1"/>
          </p:cNvSpPr>
          <p:nvPr>
            <p:ph type="sldNum" sz="quarter" idx="12"/>
          </p:nvPr>
        </p:nvSpPr>
        <p:spPr>
          <a:xfrm>
            <a:off x="6553200" y="6400800"/>
            <a:ext cx="2133600" cy="365125"/>
          </a:xfrm>
        </p:spPr>
        <p:txBody>
          <a:bodyPr numCol="1"/>
          <a:lstStyle/>
          <a:p>
            <a:fld id="{C719EF0B-8E1F-4A6F-A5F0-70CA84FD839E}" type="slidenum">
              <a:rPr lang="en-US" smtClean="0"/>
              <a:pPr/>
              <a:t>18</a:t>
            </a:fld>
            <a:endParaRPr lang="en-US" dirty="0"/>
          </a:p>
        </p:txBody>
      </p:sp>
      <p:sp>
        <p:nvSpPr>
          <p:cNvPr id="10" name="Content Placeholder 9">
            <a:extLst>
              <a:ext uri="{FF2B5EF4-FFF2-40B4-BE49-F238E27FC236}">
                <a16:creationId xmlns:a16="http://schemas.microsoft.com/office/drawing/2014/main" id="{7CAA1555-1713-4B07-B0AB-74B81EE5AF7A}"/>
              </a:ext>
            </a:extLst>
          </p:cNvPr>
          <p:cNvSpPr txBox="1">
            <a:spLocks noGrp="1"/>
          </p:cNvSpPr>
          <p:nvPr>
            <p:ph sz="half" idx="1"/>
          </p:nvPr>
        </p:nvSpPr>
        <p:spPr>
          <a:xfrm>
            <a:off x="457200" y="1827883"/>
            <a:ext cx="4038600" cy="4191917"/>
          </a:xfrm>
          <a:prstGeom prst="rect">
            <a:avLst/>
          </a:prstGeom>
          <a:noFill/>
          <a:ln>
            <a:solidFill>
              <a:schemeClr val="accent2"/>
            </a:solidFill>
          </a:ln>
        </p:spPr>
        <p:txBody>
          <a:bodyPr wrap="square" numCol="1" rtlCol="0">
            <a:spAutoFit/>
          </a:bodyPr>
          <a:lstStyle/>
          <a:p>
            <a:pPr marL="0" indent="0">
              <a:buNone/>
            </a:pPr>
            <a:r>
              <a:rPr lang="en-US" sz="1800" b="1" dirty="0"/>
              <a:t>Flexibility</a:t>
            </a:r>
          </a:p>
          <a:p>
            <a:pPr marL="342900" indent="-342900">
              <a:buFont typeface="Wingdings" panose="05000000000000000000" pitchFamily="2" charset="2"/>
              <a:buChar char="v"/>
            </a:pPr>
            <a:r>
              <a:rPr lang="en-US" sz="1800" dirty="0"/>
              <a:t>PHMS is ideal for every individual regardless of the level of knowledge, interest, experience, intention and discipline</a:t>
            </a:r>
          </a:p>
          <a:p>
            <a:pPr marL="342900" indent="-342900">
              <a:buFont typeface="Wingdings" panose="05000000000000000000" pitchFamily="2" charset="2"/>
              <a:buChar char="v"/>
            </a:pPr>
            <a:r>
              <a:rPr lang="en-US" sz="1800" dirty="0"/>
              <a:t>Begin with any practice, although it is recommended that meditation (sitting, walking, contemplation, etc.) should become the cornerstone of your practice</a:t>
            </a:r>
          </a:p>
          <a:p>
            <a:pPr marL="342900" indent="-342900">
              <a:buFont typeface="Wingdings" panose="05000000000000000000" pitchFamily="2" charset="2"/>
              <a:buChar char="v"/>
            </a:pPr>
            <a:r>
              <a:rPr lang="en-US" sz="1800" dirty="0"/>
              <a:t>Increase the length of time with your practices and add more practices as you feel is right</a:t>
            </a:r>
          </a:p>
          <a:p>
            <a:pPr marL="342900" indent="-342900">
              <a:buFont typeface="Wingdings" panose="05000000000000000000" pitchFamily="2" charset="2"/>
              <a:buChar char="v"/>
            </a:pPr>
            <a:r>
              <a:rPr lang="en-US" sz="1800" dirty="0"/>
              <a:t>Integrate the practices into living</a:t>
            </a:r>
          </a:p>
        </p:txBody>
      </p:sp>
    </p:spTree>
    <p:extLst>
      <p:ext uri="{BB962C8B-B14F-4D97-AF65-F5344CB8AC3E}">
        <p14:creationId xmlns:p14="http://schemas.microsoft.com/office/powerpoint/2010/main" val="15699098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143000"/>
          </a:xfrm>
          <a:solidFill>
            <a:schemeClr val="accent6">
              <a:lumMod val="40000"/>
              <a:lumOff val="60000"/>
            </a:schemeClr>
          </a:solidFill>
          <a:ln>
            <a:solidFill>
              <a:srgbClr val="C00000"/>
            </a:solidFill>
          </a:ln>
        </p:spPr>
        <p:txBody>
          <a:bodyPr vert="horz" lIns="91440" tIns="45720" rIns="91440" bIns="45720" numCol="1" rtlCol="0" anchor="ctr">
            <a:noAutofit/>
          </a:bodyPr>
          <a:lstStyle/>
          <a:p>
            <a:r>
              <a:rPr lang="en-US" sz="2800" dirty="0"/>
              <a:t>PHMS content supports sincere and consistent practice and application in day to day life</a:t>
            </a:r>
          </a:p>
        </p:txBody>
      </p:sp>
      <p:sp>
        <p:nvSpPr>
          <p:cNvPr id="8" name="TextBox 7"/>
          <p:cNvSpPr txBox="1"/>
          <p:nvPr/>
        </p:nvSpPr>
        <p:spPr>
          <a:xfrm>
            <a:off x="470848" y="1716881"/>
            <a:ext cx="8229600" cy="3139321"/>
          </a:xfrm>
          <a:prstGeom prst="rect">
            <a:avLst/>
          </a:prstGeom>
          <a:noFill/>
          <a:ln>
            <a:solidFill>
              <a:schemeClr val="accent2"/>
            </a:solidFill>
          </a:ln>
        </p:spPr>
        <p:txBody>
          <a:bodyPr wrap="square" numCol="1" rtlCol="0">
            <a:spAutoFit/>
          </a:bodyPr>
          <a:lstStyle/>
          <a:p>
            <a:endParaRPr lang="en-US" dirty="0"/>
          </a:p>
          <a:p>
            <a:pPr marL="342900" indent="-342900">
              <a:buFont typeface="Wingdings" panose="05000000000000000000" pitchFamily="2" charset="2"/>
              <a:buChar char="v"/>
            </a:pPr>
            <a:r>
              <a:rPr lang="en-US" dirty="0"/>
              <a:t>Each component includes practices that are available in booklet format </a:t>
            </a:r>
          </a:p>
          <a:p>
            <a:pPr marL="342900" indent="-342900">
              <a:buFont typeface="Wingdings" panose="05000000000000000000" pitchFamily="2" charset="2"/>
              <a:buChar char="v"/>
            </a:pPr>
            <a:endParaRPr lang="en-US" dirty="0"/>
          </a:p>
          <a:p>
            <a:pPr marL="342900" indent="-342900">
              <a:buFont typeface="Wingdings" panose="05000000000000000000" pitchFamily="2" charset="2"/>
              <a:buChar char="v"/>
            </a:pPr>
            <a:r>
              <a:rPr lang="en-US" dirty="0"/>
              <a:t>At a later time, advanced content will be available in class / seminar</a:t>
            </a:r>
          </a:p>
          <a:p>
            <a:pPr marL="342900" indent="-342900">
              <a:buFont typeface="Wingdings" panose="05000000000000000000" pitchFamily="2" charset="2"/>
              <a:buChar char="v"/>
            </a:pPr>
            <a:endParaRPr lang="en-US" dirty="0"/>
          </a:p>
          <a:p>
            <a:pPr marL="342900" indent="-342900">
              <a:buFont typeface="Wingdings" panose="05000000000000000000" pitchFamily="2" charset="2"/>
              <a:buChar char="v"/>
            </a:pPr>
            <a:r>
              <a:rPr lang="en-US" dirty="0"/>
              <a:t>Dr. Purna is available at bi-annual retreats, monthly tele-conferences and other events to accelerate the development of balance in all aspects of the being. See Adhyatmik.org for details and ask to be added to the distribution list</a:t>
            </a:r>
          </a:p>
          <a:p>
            <a:pPr marL="342900" indent="-342900">
              <a:buFont typeface="Wingdings" panose="05000000000000000000" pitchFamily="2" charset="2"/>
              <a:buChar char="v"/>
            </a:pPr>
            <a:endParaRPr lang="en-US" dirty="0"/>
          </a:p>
          <a:p>
            <a:pPr marL="342900" indent="-342900">
              <a:buFont typeface="Wingdings" panose="05000000000000000000" pitchFamily="2" charset="2"/>
              <a:buChar char="v"/>
            </a:pPr>
            <a:r>
              <a:rPr lang="en-US" dirty="0"/>
              <a:t>PHMS practitioners are available for consultation. Place your request through Adhyatmik.org 			</a:t>
            </a:r>
            <a:r>
              <a:rPr lang="en-US" b="1" dirty="0"/>
              <a:t>this is a new bullet Linda</a:t>
            </a:r>
            <a:endParaRPr lang="en-US" dirty="0"/>
          </a:p>
        </p:txBody>
      </p:sp>
      <p:sp>
        <p:nvSpPr>
          <p:cNvPr id="9" name="Slide Number Placeholder 8"/>
          <p:cNvSpPr>
            <a:spLocks noGrp="1"/>
          </p:cNvSpPr>
          <p:nvPr>
            <p:ph type="sldNum" sz="quarter" idx="12"/>
          </p:nvPr>
        </p:nvSpPr>
        <p:spPr/>
        <p:txBody>
          <a:bodyPr numCol="1"/>
          <a:lstStyle/>
          <a:p>
            <a:fld id="{C719EF0B-8E1F-4A6F-A5F0-70CA84FD839E}" type="slidenum">
              <a:rPr lang="en-US" smtClean="0"/>
              <a:pPr/>
              <a:t>19</a:t>
            </a:fld>
            <a:endParaRPr lang="en-US" dirty="0"/>
          </a:p>
        </p:txBody>
      </p:sp>
      <p:sp>
        <p:nvSpPr>
          <p:cNvPr id="6" name="Footer Placeholder 7"/>
          <p:cNvSpPr>
            <a:spLocks noGrp="1"/>
          </p:cNvSpPr>
          <p:nvPr>
            <p:ph type="ftr" sz="quarter" idx="11"/>
          </p:nvPr>
        </p:nvSpPr>
        <p:spPr>
          <a:xfrm>
            <a:off x="3124200" y="6356350"/>
            <a:ext cx="3200400" cy="365125"/>
          </a:xfrm>
        </p:spPr>
        <p:txBody>
          <a:bodyPr numCol="1"/>
          <a:lstStyle/>
          <a:p>
            <a:r>
              <a:rPr lang="en-US" dirty="0"/>
              <a:t>www.adhyatmik.org &amp; www.purnahealth.org</a:t>
            </a:r>
          </a:p>
        </p:txBody>
      </p:sp>
      <p:sp>
        <p:nvSpPr>
          <p:cNvPr id="3" name="Rectangle 2"/>
          <p:cNvSpPr/>
          <p:nvPr/>
        </p:nvSpPr>
        <p:spPr>
          <a:xfrm>
            <a:off x="1828800" y="5602069"/>
            <a:ext cx="5334000" cy="646331"/>
          </a:xfrm>
          <a:prstGeom prst="rect">
            <a:avLst/>
          </a:prstGeom>
        </p:spPr>
        <p:txBody>
          <a:bodyPr wrap="square" numCol="1">
            <a:spAutoFit/>
          </a:bodyPr>
          <a:lstStyle/>
          <a:p>
            <a:pPr algn="ctr"/>
            <a:r>
              <a:rPr lang="en-US" b="1" i="1" dirty="0"/>
              <a:t>Balanced Living: The Key to Health and Happiness</a:t>
            </a:r>
            <a:br>
              <a:rPr lang="en-US" b="1" i="1" dirty="0"/>
            </a:br>
            <a:endParaRPr lang="en-US" b="1" dirty="0"/>
          </a:p>
        </p:txBody>
      </p:sp>
    </p:spTree>
    <p:extLst>
      <p:ext uri="{BB962C8B-B14F-4D97-AF65-F5344CB8AC3E}">
        <p14:creationId xmlns:p14="http://schemas.microsoft.com/office/powerpoint/2010/main" val="2424288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75617C16-5DB2-4022-AFE4-C0CAA454ED2D}"/>
              </a:ext>
            </a:extLst>
          </p:cNvPr>
          <p:cNvSpPr>
            <a:spLocks noGrp="1"/>
          </p:cNvSpPr>
          <p:nvPr>
            <p:ph sz="half" idx="1"/>
          </p:nvPr>
        </p:nvSpPr>
        <p:spPr>
          <a:xfrm>
            <a:off x="457200" y="1600201"/>
            <a:ext cx="3886200" cy="3962400"/>
          </a:xfrm>
          <a:noFill/>
          <a:ln>
            <a:solidFill>
              <a:srgbClr val="C00000"/>
            </a:solidFill>
          </a:ln>
        </p:spPr>
        <p:txBody>
          <a:bodyPr vert="horz" lIns="91440" tIns="45720" rIns="91440" bIns="45720" numCol="1" rtlCol="0" anchor="ctr">
            <a:noAutofit/>
          </a:bodyPr>
          <a:lstStyle/>
          <a:p>
            <a:pPr marL="0" indent="0">
              <a:buNone/>
            </a:pPr>
            <a:r>
              <a:rPr lang="en-US" sz="1600" dirty="0"/>
              <a:t>1. good food (balanced and healthy sattvic nutrition); </a:t>
            </a:r>
          </a:p>
          <a:p>
            <a:pPr>
              <a:buAutoNum type="arabicPeriod"/>
            </a:pPr>
            <a:endParaRPr lang="en-US" sz="1600" dirty="0"/>
          </a:p>
          <a:p>
            <a:pPr marL="0" indent="0">
              <a:buNone/>
            </a:pPr>
            <a:r>
              <a:rPr lang="en-US" sz="1600" dirty="0"/>
              <a:t>2. good sleep (sound, deep, carefree and relaxed 6-8 hours sleep);</a:t>
            </a:r>
          </a:p>
          <a:p>
            <a:pPr marL="0" indent="0">
              <a:buNone/>
            </a:pPr>
            <a:endParaRPr lang="en-US" sz="1600" dirty="0"/>
          </a:p>
          <a:p>
            <a:pPr marL="0" indent="0">
              <a:buNone/>
            </a:pPr>
            <a:r>
              <a:rPr lang="en-US" sz="1600" dirty="0"/>
              <a:t>3. good exercise (walking, asanas, swimming and moderate physical activities);</a:t>
            </a:r>
          </a:p>
          <a:p>
            <a:pPr marL="0" indent="0">
              <a:buNone/>
            </a:pPr>
            <a:endParaRPr lang="en-US" sz="1600" dirty="0"/>
          </a:p>
          <a:p>
            <a:pPr marL="0" indent="0">
              <a:buNone/>
            </a:pPr>
            <a:r>
              <a:rPr lang="en-US" sz="1600" dirty="0"/>
              <a:t>4. good mind (positive approach towards life in thought and action including good deeds, voluntary work or </a:t>
            </a:r>
            <a:r>
              <a:rPr lang="en-US" sz="1600" dirty="0" err="1"/>
              <a:t>seva</a:t>
            </a:r>
            <a:r>
              <a:rPr lang="en-US" sz="1600" dirty="0"/>
              <a:t> without any condition, expectation or agenda, gain or reward);</a:t>
            </a:r>
          </a:p>
        </p:txBody>
      </p:sp>
      <p:sp>
        <p:nvSpPr>
          <p:cNvPr id="7" name="Content Placeholder 6">
            <a:extLst>
              <a:ext uri="{FF2B5EF4-FFF2-40B4-BE49-F238E27FC236}">
                <a16:creationId xmlns:a16="http://schemas.microsoft.com/office/drawing/2014/main" id="{340A96B0-970E-4273-870A-4A1A212911EE}"/>
              </a:ext>
            </a:extLst>
          </p:cNvPr>
          <p:cNvSpPr>
            <a:spLocks noGrp="1"/>
          </p:cNvSpPr>
          <p:nvPr>
            <p:ph sz="half" idx="2"/>
          </p:nvPr>
        </p:nvSpPr>
        <p:spPr>
          <a:xfrm>
            <a:off x="4572000" y="1600201"/>
            <a:ext cx="4114800" cy="3962400"/>
          </a:xfrm>
          <a:noFill/>
          <a:ln>
            <a:solidFill>
              <a:srgbClr val="C00000"/>
            </a:solidFill>
          </a:ln>
        </p:spPr>
        <p:txBody>
          <a:bodyPr vert="horz" lIns="91440" tIns="45720" rIns="91440" bIns="45720" numCol="1" rtlCol="0" anchor="ctr">
            <a:noAutofit/>
          </a:bodyPr>
          <a:lstStyle/>
          <a:p>
            <a:pPr marL="0" indent="0">
              <a:spcBef>
                <a:spcPct val="0"/>
              </a:spcBef>
              <a:buNone/>
            </a:pPr>
            <a:r>
              <a:rPr lang="en-US" sz="1600" dirty="0">
                <a:latin typeface="+mj-lt"/>
                <a:ea typeface="+mj-ea"/>
                <a:cs typeface="+mj-cs"/>
              </a:rPr>
              <a:t>5. good meditation (review, contemplation, gentle analysis, silence,  pranayama, positive sound and music,  focus of mind on nature including flowers and trees);</a:t>
            </a:r>
          </a:p>
          <a:p>
            <a:pPr marL="0" indent="0">
              <a:spcBef>
                <a:spcPct val="0"/>
              </a:spcBef>
              <a:buNone/>
            </a:pPr>
            <a:endParaRPr lang="en-US" sz="1600" dirty="0">
              <a:latin typeface="+mj-lt"/>
              <a:ea typeface="+mj-ea"/>
              <a:cs typeface="+mj-cs"/>
            </a:endParaRPr>
          </a:p>
          <a:p>
            <a:pPr marL="0" indent="0">
              <a:spcBef>
                <a:spcPct val="0"/>
              </a:spcBef>
              <a:buNone/>
            </a:pPr>
            <a:r>
              <a:rPr lang="en-US" sz="1600" dirty="0">
                <a:latin typeface="+mj-lt"/>
                <a:ea typeface="+mj-ea"/>
                <a:cs typeface="+mj-cs"/>
              </a:rPr>
              <a:t>6. good human interaction and relationships (pleasant, positive gossip free interaction with family, friends, workplace associates and the outside world where interaction occurs with human beings, and responsibility for self - no blame or complain);</a:t>
            </a:r>
          </a:p>
          <a:p>
            <a:pPr marL="0" indent="0">
              <a:spcBef>
                <a:spcPct val="0"/>
              </a:spcBef>
              <a:buNone/>
            </a:pPr>
            <a:endParaRPr lang="en-US" sz="1600" dirty="0">
              <a:latin typeface="+mj-lt"/>
              <a:ea typeface="+mj-ea"/>
              <a:cs typeface="+mj-cs"/>
            </a:endParaRPr>
          </a:p>
          <a:p>
            <a:pPr marL="0" indent="0">
              <a:spcBef>
                <a:spcPct val="0"/>
              </a:spcBef>
              <a:buNone/>
            </a:pPr>
            <a:r>
              <a:rPr lang="en-US" sz="1600" dirty="0">
                <a:latin typeface="+mj-lt"/>
                <a:ea typeface="+mj-ea"/>
                <a:cs typeface="+mj-cs"/>
              </a:rPr>
              <a:t>7. good interaction with plants and animals (</a:t>
            </a:r>
            <a:r>
              <a:rPr lang="en-US" sz="1600" dirty="0" err="1">
                <a:latin typeface="+mj-lt"/>
                <a:ea typeface="+mj-ea"/>
                <a:cs typeface="+mj-cs"/>
              </a:rPr>
              <a:t>recognising</a:t>
            </a:r>
            <a:r>
              <a:rPr lang="en-US" sz="1600" dirty="0">
                <a:latin typeface="+mj-lt"/>
                <a:ea typeface="+mj-ea"/>
                <a:cs typeface="+mj-cs"/>
              </a:rPr>
              <a:t> them as us with the same </a:t>
            </a:r>
            <a:r>
              <a:rPr lang="en-US" sz="1600" dirty="0" err="1">
                <a:latin typeface="+mj-lt"/>
                <a:ea typeface="+mj-ea"/>
                <a:cs typeface="+mj-cs"/>
              </a:rPr>
              <a:t>atma</a:t>
            </a:r>
            <a:r>
              <a:rPr lang="en-US" sz="1600" dirty="0">
                <a:latin typeface="+mj-lt"/>
                <a:ea typeface="+mj-ea"/>
                <a:cs typeface="+mj-cs"/>
              </a:rPr>
              <a:t> and force as they are also our life supports).</a:t>
            </a:r>
          </a:p>
        </p:txBody>
      </p:sp>
      <p:sp>
        <p:nvSpPr>
          <p:cNvPr id="3" name="Footer Placeholder 2">
            <a:extLst>
              <a:ext uri="{FF2B5EF4-FFF2-40B4-BE49-F238E27FC236}">
                <a16:creationId xmlns:a16="http://schemas.microsoft.com/office/drawing/2014/main" id="{9E12B866-201F-485C-A22A-EBF55380D303}"/>
              </a:ext>
            </a:extLst>
          </p:cNvPr>
          <p:cNvSpPr>
            <a:spLocks noGrp="1"/>
          </p:cNvSpPr>
          <p:nvPr>
            <p:ph type="ftr" sz="quarter" idx="11"/>
          </p:nvPr>
        </p:nvSpPr>
        <p:spPr>
          <a:xfrm>
            <a:off x="2819400" y="6356350"/>
            <a:ext cx="3657600" cy="365125"/>
          </a:xfrm>
        </p:spPr>
        <p:txBody>
          <a:bodyPr/>
          <a:lstStyle/>
          <a:p>
            <a:r>
              <a:rPr lang="en-US" dirty="0"/>
              <a:t>www.adhyatmik.org &amp; www.purnahealth.org</a:t>
            </a:r>
          </a:p>
        </p:txBody>
      </p:sp>
      <p:sp>
        <p:nvSpPr>
          <p:cNvPr id="4" name="Slide Number Placeholder 3">
            <a:extLst>
              <a:ext uri="{FF2B5EF4-FFF2-40B4-BE49-F238E27FC236}">
                <a16:creationId xmlns:a16="http://schemas.microsoft.com/office/drawing/2014/main" id="{FF270449-FF4D-4C90-82DC-892D0E4D5E5E}"/>
              </a:ext>
            </a:extLst>
          </p:cNvPr>
          <p:cNvSpPr>
            <a:spLocks noGrp="1"/>
          </p:cNvSpPr>
          <p:nvPr>
            <p:ph type="sldNum" sz="quarter" idx="12"/>
          </p:nvPr>
        </p:nvSpPr>
        <p:spPr>
          <a:xfrm>
            <a:off x="6553200" y="6340475"/>
            <a:ext cx="2133600" cy="365125"/>
          </a:xfrm>
        </p:spPr>
        <p:txBody>
          <a:bodyPr/>
          <a:lstStyle/>
          <a:p>
            <a:fld id="{C719EF0B-8E1F-4A6F-A5F0-70CA84FD839E}" type="slidenum">
              <a:rPr lang="en-US" smtClean="0"/>
              <a:pPr/>
              <a:t>2</a:t>
            </a:fld>
            <a:endParaRPr lang="en-US" dirty="0"/>
          </a:p>
        </p:txBody>
      </p:sp>
      <p:sp>
        <p:nvSpPr>
          <p:cNvPr id="9" name="Title 1">
            <a:extLst>
              <a:ext uri="{FF2B5EF4-FFF2-40B4-BE49-F238E27FC236}">
                <a16:creationId xmlns:a16="http://schemas.microsoft.com/office/drawing/2014/main" id="{5D3A04C7-35C1-42DE-AEA9-F194753C86F4}"/>
              </a:ext>
            </a:extLst>
          </p:cNvPr>
          <p:cNvSpPr>
            <a:spLocks noGrp="1"/>
          </p:cNvSpPr>
          <p:nvPr>
            <p:ph type="title"/>
          </p:nvPr>
        </p:nvSpPr>
        <p:spPr>
          <a:xfrm>
            <a:off x="457200" y="274638"/>
            <a:ext cx="8229600" cy="1143000"/>
          </a:xfrm>
          <a:solidFill>
            <a:schemeClr val="accent6">
              <a:lumMod val="40000"/>
              <a:lumOff val="60000"/>
            </a:schemeClr>
          </a:solidFill>
          <a:ln>
            <a:solidFill>
              <a:srgbClr val="C00000"/>
            </a:solidFill>
          </a:ln>
        </p:spPr>
        <p:txBody>
          <a:bodyPr numCol="1">
            <a:noAutofit/>
          </a:bodyPr>
          <a:lstStyle/>
          <a:p>
            <a:r>
              <a:rPr lang="en-US" sz="2400" dirty="0"/>
              <a:t>Professor Dr. Svami Purna advises and recommends:</a:t>
            </a:r>
            <a:br>
              <a:rPr lang="en-US" sz="2400" dirty="0"/>
            </a:br>
            <a:r>
              <a:rPr lang="en-US" sz="2400" dirty="0"/>
              <a:t>‘For good health and happiness and all round wellbeing one should follow a good balanced framework for life that includes:</a:t>
            </a:r>
            <a:endParaRPr lang="en-US" sz="2000" dirty="0"/>
          </a:p>
        </p:txBody>
      </p:sp>
      <p:sp>
        <p:nvSpPr>
          <p:cNvPr id="11" name="Rectangle 10">
            <a:extLst>
              <a:ext uri="{FF2B5EF4-FFF2-40B4-BE49-F238E27FC236}">
                <a16:creationId xmlns:a16="http://schemas.microsoft.com/office/drawing/2014/main" id="{BE348526-8CC4-4A75-85D4-547480A2208D}"/>
              </a:ext>
            </a:extLst>
          </p:cNvPr>
          <p:cNvSpPr/>
          <p:nvPr/>
        </p:nvSpPr>
        <p:spPr>
          <a:xfrm>
            <a:off x="457200" y="5599707"/>
            <a:ext cx="8229600" cy="646331"/>
          </a:xfrm>
          <a:prstGeom prst="rect">
            <a:avLst/>
          </a:prstGeom>
        </p:spPr>
        <p:txBody>
          <a:bodyPr wrap="square">
            <a:spAutoFit/>
          </a:bodyPr>
          <a:lstStyle/>
          <a:p>
            <a:r>
              <a:rPr lang="en-US" dirty="0"/>
              <a:t>These are the simple Seven Commandments for a good life and lasting wellbeing and happiness.’</a:t>
            </a:r>
          </a:p>
        </p:txBody>
      </p:sp>
    </p:spTree>
    <p:extLst>
      <p:ext uri="{BB962C8B-B14F-4D97-AF65-F5344CB8AC3E}">
        <p14:creationId xmlns:p14="http://schemas.microsoft.com/office/powerpoint/2010/main" val="2172528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228600" y="390167"/>
            <a:ext cx="8679899" cy="763599"/>
          </a:xfrm>
          <a:prstGeom prst="rect">
            <a:avLst/>
          </a:prstGeom>
          <a:solidFill>
            <a:schemeClr val="accent6">
              <a:lumMod val="40000"/>
              <a:lumOff val="60000"/>
            </a:schemeClr>
          </a:solidFill>
          <a:ln>
            <a:solidFill>
              <a:srgbClr val="C00000"/>
            </a:solidFill>
          </a:ln>
        </p:spPr>
        <p:txBody>
          <a:bodyPr vert="horz" lIns="91440" tIns="45720" rIns="91440" bIns="45720" numCol="1" rtlCol="0" anchor="ctr" anchorCtr="0">
            <a:noAutofit/>
          </a:bodyPr>
          <a:lstStyle/>
          <a:p>
            <a:pPr>
              <a:spcBef>
                <a:spcPct val="0"/>
              </a:spcBef>
            </a:pPr>
            <a:r>
              <a:rPr lang="en-US" altLang="en" sz="2300" dirty="0"/>
              <a:t>Addendum</a:t>
            </a:r>
            <a:endParaRPr lang="en" altLang="en" sz="2300" dirty="0"/>
          </a:p>
        </p:txBody>
      </p:sp>
      <p:sp>
        <p:nvSpPr>
          <p:cNvPr id="68" name="Shape 68"/>
          <p:cNvSpPr txBox="1">
            <a:spLocks noGrp="1"/>
          </p:cNvSpPr>
          <p:nvPr>
            <p:ph type="body" idx="1"/>
          </p:nvPr>
        </p:nvSpPr>
        <p:spPr>
          <a:xfrm>
            <a:off x="311700" y="1678467"/>
            <a:ext cx="8451300" cy="4555200"/>
          </a:xfrm>
          <a:prstGeom prst="rect">
            <a:avLst/>
          </a:prstGeom>
          <a:ln>
            <a:solidFill>
              <a:srgbClr val="C00000"/>
            </a:solidFill>
          </a:ln>
        </p:spPr>
        <p:txBody>
          <a:bodyPr lIns="91425" tIns="91425" rIns="91425" bIns="91425" numCol="1" anchor="t" anchorCtr="0">
            <a:noAutofit/>
          </a:bodyPr>
          <a:lstStyle/>
          <a:p>
            <a:pPr>
              <a:buFont typeface="Wingdings" panose="05000000000000000000" pitchFamily="2" charset="2"/>
              <a:buChar char="v"/>
            </a:pPr>
            <a:endParaRPr lang="en-US" sz="1600" dirty="0">
              <a:solidFill>
                <a:srgbClr val="333333"/>
              </a:solidFill>
              <a:highlight>
                <a:srgbClr val="FFFFFF"/>
              </a:highlight>
              <a:latin typeface="Georgia"/>
              <a:ea typeface="Georgia"/>
              <a:cs typeface="Georgia"/>
              <a:sym typeface="Georgia"/>
            </a:endParaRPr>
          </a:p>
          <a:p>
            <a:pPr>
              <a:buFont typeface="Wingdings" panose="05000000000000000000" pitchFamily="2" charset="2"/>
              <a:buChar char="v"/>
            </a:pPr>
            <a:r>
              <a:rPr lang="en-US" sz="1600" dirty="0">
                <a:solidFill>
                  <a:srgbClr val="333333"/>
                </a:solidFill>
                <a:highlight>
                  <a:srgbClr val="FFFFFF"/>
                </a:highlight>
                <a:latin typeface="Georgia"/>
                <a:ea typeface="Georgia"/>
                <a:cs typeface="Georgia"/>
                <a:sym typeface="Georgia"/>
              </a:rPr>
              <a:t>Suggested readings</a:t>
            </a:r>
          </a:p>
          <a:p>
            <a:pPr>
              <a:buFont typeface="Wingdings" panose="05000000000000000000" pitchFamily="2" charset="2"/>
              <a:buChar char="v"/>
            </a:pPr>
            <a:endParaRPr lang="en-US" sz="1600" dirty="0">
              <a:solidFill>
                <a:srgbClr val="333333"/>
              </a:solidFill>
              <a:highlight>
                <a:srgbClr val="FFFFFF"/>
              </a:highlight>
              <a:latin typeface="Georgia"/>
              <a:ea typeface="Georgia"/>
              <a:cs typeface="Georgia"/>
              <a:sym typeface="Georgia"/>
            </a:endParaRPr>
          </a:p>
          <a:p>
            <a:pPr>
              <a:buFont typeface="Wingdings" panose="05000000000000000000" pitchFamily="2" charset="2"/>
              <a:buChar char="v"/>
            </a:pPr>
            <a:r>
              <a:rPr lang="en-US" sz="1600" dirty="0">
                <a:solidFill>
                  <a:srgbClr val="333333"/>
                </a:solidFill>
                <a:highlight>
                  <a:srgbClr val="FFFFFF"/>
                </a:highlight>
                <a:latin typeface="Georgia"/>
                <a:ea typeface="Georgia"/>
                <a:cs typeface="Georgia"/>
                <a:sym typeface="Georgia"/>
              </a:rPr>
              <a:t>Example of companies with meditation, yoga </a:t>
            </a:r>
            <a:r>
              <a:rPr lang="en-US" sz="1600">
                <a:solidFill>
                  <a:srgbClr val="333333"/>
                </a:solidFill>
                <a:highlight>
                  <a:srgbClr val="FFFFFF"/>
                </a:highlight>
                <a:latin typeface="Georgia"/>
                <a:ea typeface="Georgia"/>
                <a:cs typeface="Georgia"/>
                <a:sym typeface="Georgia"/>
              </a:rPr>
              <a:t>and breathing programs</a:t>
            </a:r>
            <a:endParaRPr lang="en-US" sz="1600" dirty="0">
              <a:solidFill>
                <a:srgbClr val="333333"/>
              </a:solidFill>
              <a:highlight>
                <a:srgbClr val="FFFFFF"/>
              </a:highlight>
              <a:latin typeface="Georgia"/>
              <a:ea typeface="Georgia"/>
              <a:cs typeface="Georgia"/>
              <a:sym typeface="Georgia"/>
            </a:endParaRPr>
          </a:p>
          <a:p>
            <a:pPr>
              <a:buFont typeface="Wingdings" panose="05000000000000000000" pitchFamily="2" charset="2"/>
              <a:buChar char="v"/>
            </a:pPr>
            <a:endParaRPr lang="en-US" sz="1600" dirty="0">
              <a:solidFill>
                <a:srgbClr val="333333"/>
              </a:solidFill>
              <a:highlight>
                <a:srgbClr val="FFFFFF"/>
              </a:highlight>
              <a:latin typeface="Georgia"/>
              <a:ea typeface="Georgia"/>
              <a:cs typeface="Georgia"/>
              <a:sym typeface="Georgia"/>
            </a:endParaRPr>
          </a:p>
          <a:p>
            <a:pPr>
              <a:buFont typeface="Wingdings" panose="05000000000000000000" pitchFamily="2" charset="2"/>
              <a:buChar char="v"/>
            </a:pPr>
            <a:r>
              <a:rPr lang="en-US" sz="1600" dirty="0">
                <a:solidFill>
                  <a:srgbClr val="333333"/>
                </a:solidFill>
                <a:highlight>
                  <a:srgbClr val="FFFFFF"/>
                </a:highlight>
                <a:latin typeface="Georgia"/>
                <a:ea typeface="Georgia"/>
                <a:cs typeface="Georgia"/>
                <a:sym typeface="Georgia"/>
              </a:rPr>
              <a:t>PHMS research</a:t>
            </a:r>
          </a:p>
          <a:p>
            <a:pPr>
              <a:buFont typeface="Wingdings" panose="05000000000000000000" pitchFamily="2" charset="2"/>
              <a:buChar char="v"/>
            </a:pPr>
            <a:endParaRPr lang="en-US" sz="1600" dirty="0">
              <a:solidFill>
                <a:srgbClr val="333333"/>
              </a:solidFill>
              <a:highlight>
                <a:srgbClr val="FFFFFF"/>
              </a:highlight>
              <a:latin typeface="Georgia"/>
              <a:ea typeface="Georgia"/>
              <a:cs typeface="Georgia"/>
              <a:sym typeface="Georgia"/>
            </a:endParaRPr>
          </a:p>
          <a:p>
            <a:pPr>
              <a:buFont typeface="Wingdings" panose="05000000000000000000" pitchFamily="2" charset="2"/>
              <a:buChar char="v"/>
            </a:pPr>
            <a:r>
              <a:rPr lang="en-US" sz="1600" dirty="0">
                <a:solidFill>
                  <a:srgbClr val="333333"/>
                </a:solidFill>
                <a:highlight>
                  <a:srgbClr val="FFFFFF"/>
                </a:highlight>
                <a:latin typeface="Georgia"/>
                <a:ea typeface="Georgia"/>
                <a:cs typeface="Georgia"/>
                <a:sym typeface="Georgia"/>
              </a:rPr>
              <a:t>PHMS testimonials</a:t>
            </a:r>
          </a:p>
          <a:p>
            <a:pPr>
              <a:buFont typeface="Wingdings" panose="05000000000000000000" pitchFamily="2" charset="2"/>
              <a:buChar char="v"/>
            </a:pPr>
            <a:endParaRPr sz="1600" dirty="0">
              <a:solidFill>
                <a:srgbClr val="333333"/>
              </a:solidFill>
              <a:highlight>
                <a:srgbClr val="FFFFFF"/>
              </a:highlight>
              <a:latin typeface="Georgia"/>
              <a:ea typeface="Georgia"/>
              <a:cs typeface="Georgia"/>
              <a:sym typeface="Georgia"/>
            </a:endParaRPr>
          </a:p>
        </p:txBody>
      </p:sp>
      <p:sp>
        <p:nvSpPr>
          <p:cNvPr id="5" name="Footer Placeholder 7"/>
          <p:cNvSpPr txBox="1">
            <a:spLocks/>
          </p:cNvSpPr>
          <p:nvPr/>
        </p:nvSpPr>
        <p:spPr>
          <a:xfrm>
            <a:off x="3251202" y="6400800"/>
            <a:ext cx="3200400" cy="365125"/>
          </a:xfrm>
          <a:prstGeom prst="rect">
            <a:avLst/>
          </a:prstGeom>
        </p:spPr>
        <p:txBody>
          <a:bodyPr numCol="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schemeClr val="bg1">
                    <a:lumMod val="50000"/>
                  </a:schemeClr>
                </a:solidFill>
              </a:rPr>
              <a:t>www.adhyatmik.org &amp; www.purnahealth.org</a:t>
            </a:r>
          </a:p>
        </p:txBody>
      </p:sp>
    </p:spTree>
    <p:extLst>
      <p:ext uri="{BB962C8B-B14F-4D97-AF65-F5344CB8AC3E}">
        <p14:creationId xmlns:p14="http://schemas.microsoft.com/office/powerpoint/2010/main" val="3136514580"/>
      </p:ext>
    </p:extLst>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Suggested Readings available at Adhyatmik.org</a:t>
            </a:r>
          </a:p>
        </p:txBody>
      </p:sp>
      <p:sp>
        <p:nvSpPr>
          <p:cNvPr id="3" name="Text Placeholder 2"/>
          <p:cNvSpPr>
            <a:spLocks noGrp="1"/>
          </p:cNvSpPr>
          <p:nvPr>
            <p:ph type="body" idx="1"/>
          </p:nvPr>
        </p:nvSpPr>
        <p:spPr/>
        <p:txBody>
          <a:bodyPr>
            <a:normAutofit fontScale="55000" lnSpcReduction="20000"/>
          </a:bodyPr>
          <a:lstStyle/>
          <a:p>
            <a:pPr marL="0" indent="0">
              <a:buNone/>
            </a:pPr>
            <a:r>
              <a:rPr lang="en-US" dirty="0"/>
              <a:t>Booklets available on the Purna Health Management System</a:t>
            </a:r>
          </a:p>
          <a:p>
            <a:r>
              <a:rPr lang="en-US" dirty="0"/>
              <a:t>Purna Health Management System</a:t>
            </a:r>
          </a:p>
          <a:p>
            <a:r>
              <a:rPr lang="en-US" dirty="0"/>
              <a:t>Balanced Nutrition</a:t>
            </a:r>
          </a:p>
          <a:p>
            <a:r>
              <a:rPr lang="en-US" dirty="0"/>
              <a:t>Balanced Sleep</a:t>
            </a:r>
          </a:p>
          <a:p>
            <a:r>
              <a:rPr lang="en-US" dirty="0"/>
              <a:t>Balanced Emotions</a:t>
            </a:r>
          </a:p>
          <a:p>
            <a:r>
              <a:rPr lang="en-US" dirty="0"/>
              <a:t>Balanced Mind</a:t>
            </a:r>
          </a:p>
          <a:p>
            <a:endParaRPr lang="en-US" dirty="0"/>
          </a:p>
          <a:p>
            <a:pPr marL="0" indent="0">
              <a:buNone/>
            </a:pPr>
            <a:r>
              <a:rPr lang="en-US" dirty="0"/>
              <a:t>Books by Dr. Purna</a:t>
            </a:r>
          </a:p>
          <a:p>
            <a:r>
              <a:rPr lang="en-US" dirty="0"/>
              <a:t>The Truth Will Set You Free</a:t>
            </a:r>
          </a:p>
          <a:p>
            <a:r>
              <a:rPr lang="en-US" dirty="0"/>
              <a:t>Balanced Yoga, by Svami Purna</a:t>
            </a:r>
          </a:p>
          <a:p>
            <a:r>
              <a:rPr lang="en-US" dirty="0"/>
              <a:t>Balanced Yoga (2nd Edition, including Purna Yoga)</a:t>
            </a:r>
          </a:p>
          <a:p>
            <a:r>
              <a:rPr lang="en-US" dirty="0"/>
              <a:t>Practical Wisdom</a:t>
            </a:r>
          </a:p>
          <a:p>
            <a:r>
              <a:rPr lang="en-US" dirty="0"/>
              <a:t>So You Shall Know the Truth</a:t>
            </a:r>
          </a:p>
          <a:p>
            <a:r>
              <a:rPr lang="en-US" dirty="0"/>
              <a:t>Life: A Mysterious Journey</a:t>
            </a:r>
          </a:p>
          <a:p>
            <a:r>
              <a:rPr lang="en-US" dirty="0"/>
              <a:t>A Technique to Live</a:t>
            </a:r>
          </a:p>
          <a:p>
            <a:endParaRPr lang="en-US" dirty="0"/>
          </a:p>
          <a:p>
            <a:pPr marL="0" indent="0">
              <a:buNone/>
            </a:pPr>
            <a:r>
              <a:rPr lang="en-US" dirty="0"/>
              <a:t>Research Article</a:t>
            </a:r>
          </a:p>
          <a:p>
            <a:r>
              <a:rPr lang="en-US" dirty="0"/>
              <a:t>How a Himalayan Master and Teacher Promotes Healthy Behavior among His Followers in the Vedic Tradition by Emily K. Schulz, PhD, Published January 3, 2018</a:t>
            </a:r>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altLang="en" smtClean="0"/>
              <a:t>21</a:t>
            </a:fld>
            <a:endParaRPr lang="en" altLang="en"/>
          </a:p>
        </p:txBody>
      </p:sp>
      <p:sp>
        <p:nvSpPr>
          <p:cNvPr id="5" name="Footer Placeholder 7">
            <a:extLst>
              <a:ext uri="{FF2B5EF4-FFF2-40B4-BE49-F238E27FC236}">
                <a16:creationId xmlns:a16="http://schemas.microsoft.com/office/drawing/2014/main" id="{075A79CA-4EE1-4B07-B3DC-869F18ECE84E}"/>
              </a:ext>
            </a:extLst>
          </p:cNvPr>
          <p:cNvSpPr txBox="1">
            <a:spLocks/>
          </p:cNvSpPr>
          <p:nvPr/>
        </p:nvSpPr>
        <p:spPr>
          <a:xfrm>
            <a:off x="3251202" y="6416675"/>
            <a:ext cx="3200400" cy="365125"/>
          </a:xfrm>
          <a:prstGeom prst="rect">
            <a:avLst/>
          </a:prstGeom>
        </p:spPr>
        <p:txBody>
          <a:bodyPr numCol="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schemeClr val="bg1">
                    <a:lumMod val="50000"/>
                  </a:schemeClr>
                </a:solidFill>
              </a:rPr>
              <a:t>www.adhyatmik.org &amp; www.purnahealth.org</a:t>
            </a:r>
          </a:p>
        </p:txBody>
      </p:sp>
    </p:spTree>
    <p:extLst>
      <p:ext uri="{BB962C8B-B14F-4D97-AF65-F5344CB8AC3E}">
        <p14:creationId xmlns:p14="http://schemas.microsoft.com/office/powerpoint/2010/main" val="33213171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228600" y="390167"/>
            <a:ext cx="8679899" cy="763599"/>
          </a:xfrm>
          <a:prstGeom prst="rect">
            <a:avLst/>
          </a:prstGeom>
          <a:solidFill>
            <a:schemeClr val="accent6">
              <a:lumMod val="40000"/>
              <a:lumOff val="60000"/>
            </a:schemeClr>
          </a:solidFill>
          <a:ln>
            <a:solidFill>
              <a:srgbClr val="C00000"/>
            </a:solidFill>
          </a:ln>
        </p:spPr>
        <p:txBody>
          <a:bodyPr vert="horz" lIns="91440" tIns="45720" rIns="91440" bIns="45720" numCol="1" rtlCol="0" anchor="ctr" anchorCtr="0">
            <a:noAutofit/>
          </a:bodyPr>
          <a:lstStyle/>
          <a:p>
            <a:pPr>
              <a:spcBef>
                <a:spcPct val="0"/>
              </a:spcBef>
            </a:pPr>
            <a:r>
              <a:rPr lang="en" altLang="en" sz="2300" dirty="0"/>
              <a:t>Enhancing corporate culture through time tested practices will improve the work experience for employees and provide business benefits</a:t>
            </a:r>
          </a:p>
        </p:txBody>
      </p:sp>
      <p:sp>
        <p:nvSpPr>
          <p:cNvPr id="68" name="Shape 68"/>
          <p:cNvSpPr txBox="1">
            <a:spLocks noGrp="1"/>
          </p:cNvSpPr>
          <p:nvPr>
            <p:ph type="body" idx="1"/>
          </p:nvPr>
        </p:nvSpPr>
        <p:spPr>
          <a:xfrm>
            <a:off x="311700" y="1678467"/>
            <a:ext cx="4164300" cy="4555200"/>
          </a:xfrm>
          <a:prstGeom prst="rect">
            <a:avLst/>
          </a:prstGeom>
          <a:ln>
            <a:solidFill>
              <a:srgbClr val="C00000"/>
            </a:solidFill>
          </a:ln>
        </p:spPr>
        <p:txBody>
          <a:bodyPr lIns="91425" tIns="91425" rIns="91425" bIns="91425" numCol="1" anchor="t" anchorCtr="0">
            <a:noAutofit/>
          </a:bodyPr>
          <a:lstStyle/>
          <a:p>
            <a:pPr lvl="0" algn="ctr" rtl="0">
              <a:spcBef>
                <a:spcPts val="0"/>
              </a:spcBef>
              <a:buNone/>
            </a:pPr>
            <a:r>
              <a:rPr lang="en" altLang="en" sz="1600" b="1" dirty="0">
                <a:solidFill>
                  <a:srgbClr val="333333"/>
                </a:solidFill>
                <a:latin typeface="Georgia"/>
                <a:ea typeface="Georgia"/>
                <a:cs typeface="Georgia"/>
                <a:sym typeface="Georgia"/>
              </a:rPr>
              <a:t>A Sampling of Companies Cited in the Press with Meditation, Yoga and Breath Related Programs</a:t>
            </a:r>
          </a:p>
          <a:p>
            <a:pPr lvl="0" rtl="0">
              <a:spcBef>
                <a:spcPts val="0"/>
              </a:spcBef>
              <a:buFont typeface="Wingdings" panose="05000000000000000000" pitchFamily="2" charset="2"/>
              <a:buChar char="v"/>
            </a:pPr>
            <a:endParaRPr lang="en" altLang="en" sz="1600" dirty="0">
              <a:solidFill>
                <a:srgbClr val="333333"/>
              </a:solidFill>
              <a:latin typeface="Georgia"/>
              <a:ea typeface="Georgia"/>
              <a:cs typeface="Georgia"/>
              <a:sym typeface="Georgia"/>
            </a:endParaRPr>
          </a:p>
          <a:p>
            <a:pPr lvl="0" rtl="0">
              <a:spcBef>
                <a:spcPts val="0"/>
              </a:spcBef>
              <a:buFont typeface="Wingdings" panose="05000000000000000000" pitchFamily="2" charset="2"/>
              <a:buChar char="v"/>
            </a:pPr>
            <a:r>
              <a:rPr lang="en" altLang="en" sz="1600" dirty="0">
                <a:solidFill>
                  <a:srgbClr val="333333"/>
                </a:solidFill>
                <a:latin typeface="Georgia"/>
                <a:ea typeface="Georgia"/>
                <a:cs typeface="Georgia"/>
                <a:sym typeface="Georgia"/>
              </a:rPr>
              <a:t>Aetna</a:t>
            </a:r>
          </a:p>
          <a:p>
            <a:pPr lvl="0" rtl="0">
              <a:spcBef>
                <a:spcPts val="0"/>
              </a:spcBef>
              <a:buFont typeface="Wingdings" panose="05000000000000000000" pitchFamily="2" charset="2"/>
              <a:buChar char="v"/>
            </a:pPr>
            <a:r>
              <a:rPr lang="en" altLang="en" sz="1600" dirty="0">
                <a:solidFill>
                  <a:srgbClr val="333333"/>
                </a:solidFill>
                <a:latin typeface="Georgia"/>
                <a:ea typeface="Georgia"/>
                <a:cs typeface="Georgia"/>
                <a:sym typeface="Georgia"/>
              </a:rPr>
              <a:t>Apple</a:t>
            </a:r>
          </a:p>
          <a:p>
            <a:pPr lvl="0" rtl="0">
              <a:spcBef>
                <a:spcPts val="0"/>
              </a:spcBef>
              <a:buFont typeface="Wingdings" panose="05000000000000000000" pitchFamily="2" charset="2"/>
              <a:buChar char="v"/>
            </a:pPr>
            <a:r>
              <a:rPr lang="en" altLang="en" sz="1600" dirty="0">
                <a:solidFill>
                  <a:srgbClr val="333333"/>
                </a:solidFill>
                <a:latin typeface="Georgia"/>
                <a:ea typeface="Georgia"/>
                <a:cs typeface="Georgia"/>
                <a:sym typeface="Georgia"/>
              </a:rPr>
              <a:t>Chase Manhattan Bank</a:t>
            </a:r>
          </a:p>
          <a:p>
            <a:pPr>
              <a:buFont typeface="Wingdings" panose="05000000000000000000" pitchFamily="2" charset="2"/>
              <a:buChar char="v"/>
            </a:pPr>
            <a:r>
              <a:rPr lang="en" altLang="en" sz="1600" dirty="0">
                <a:solidFill>
                  <a:srgbClr val="333333"/>
                </a:solidFill>
                <a:highlight>
                  <a:srgbClr val="FFFFFF"/>
                </a:highlight>
                <a:latin typeface="Georgia"/>
                <a:ea typeface="Georgia"/>
                <a:cs typeface="Georgia"/>
                <a:sym typeface="Georgia"/>
              </a:rPr>
              <a:t>First Direct</a:t>
            </a:r>
          </a:p>
          <a:p>
            <a:pPr lvl="0" rtl="0">
              <a:spcBef>
                <a:spcPts val="0"/>
              </a:spcBef>
              <a:buFont typeface="Wingdings" panose="05000000000000000000" pitchFamily="2" charset="2"/>
              <a:buChar char="v"/>
            </a:pPr>
            <a:r>
              <a:rPr lang="en" altLang="en" sz="1600" dirty="0">
                <a:solidFill>
                  <a:srgbClr val="333333"/>
                </a:solidFill>
                <a:latin typeface="Georgia"/>
                <a:ea typeface="Georgia"/>
                <a:cs typeface="Georgia"/>
                <a:sym typeface="Georgia"/>
              </a:rPr>
              <a:t>Forbes</a:t>
            </a:r>
          </a:p>
          <a:p>
            <a:pPr lvl="0" rtl="0">
              <a:spcBef>
                <a:spcPts val="0"/>
              </a:spcBef>
              <a:buFont typeface="Wingdings" panose="05000000000000000000" pitchFamily="2" charset="2"/>
              <a:buChar char="v"/>
            </a:pPr>
            <a:r>
              <a:rPr lang="en" altLang="en" sz="1600" dirty="0">
                <a:solidFill>
                  <a:srgbClr val="333333"/>
                </a:solidFill>
                <a:latin typeface="Georgia"/>
                <a:ea typeface="Georgia"/>
                <a:cs typeface="Georgia"/>
                <a:sym typeface="Georgia"/>
              </a:rPr>
              <a:t>General Motors</a:t>
            </a:r>
          </a:p>
          <a:p>
            <a:pPr lvl="0" rtl="0">
              <a:spcBef>
                <a:spcPts val="0"/>
              </a:spcBef>
              <a:buFont typeface="Wingdings" panose="05000000000000000000" pitchFamily="2" charset="2"/>
              <a:buChar char="v"/>
            </a:pPr>
            <a:r>
              <a:rPr lang="en" altLang="en" sz="1600" dirty="0">
                <a:solidFill>
                  <a:srgbClr val="333333"/>
                </a:solidFill>
                <a:latin typeface="Georgia"/>
                <a:ea typeface="Georgia"/>
                <a:cs typeface="Georgia"/>
                <a:sym typeface="Georgia"/>
              </a:rPr>
              <a:t>General Mills</a:t>
            </a:r>
          </a:p>
          <a:p>
            <a:pPr lvl="0" rtl="0">
              <a:spcBef>
                <a:spcPts val="0"/>
              </a:spcBef>
              <a:buFont typeface="Wingdings" panose="05000000000000000000" pitchFamily="2" charset="2"/>
              <a:buChar char="v"/>
            </a:pPr>
            <a:r>
              <a:rPr lang="en" altLang="en" sz="1600" dirty="0">
                <a:solidFill>
                  <a:srgbClr val="333333"/>
                </a:solidFill>
                <a:highlight>
                  <a:srgbClr val="FFFFFF"/>
                </a:highlight>
                <a:latin typeface="Georgia"/>
                <a:ea typeface="Georgia"/>
                <a:cs typeface="Georgia"/>
                <a:sym typeface="Georgia"/>
              </a:rPr>
              <a:t>Google</a:t>
            </a:r>
          </a:p>
          <a:p>
            <a:pPr lvl="0" rtl="0">
              <a:spcBef>
                <a:spcPts val="0"/>
              </a:spcBef>
              <a:buFont typeface="Wingdings" panose="05000000000000000000" pitchFamily="2" charset="2"/>
              <a:buChar char="v"/>
            </a:pPr>
            <a:r>
              <a:rPr lang="en" altLang="en" sz="1600" dirty="0">
                <a:solidFill>
                  <a:srgbClr val="333333"/>
                </a:solidFill>
                <a:highlight>
                  <a:srgbClr val="FFFFFF"/>
                </a:highlight>
                <a:latin typeface="Georgia"/>
                <a:ea typeface="Georgia"/>
                <a:cs typeface="Georgia"/>
                <a:sym typeface="Georgia"/>
              </a:rPr>
              <a:t>Green Mountain Coffee Roasters</a:t>
            </a:r>
          </a:p>
          <a:p>
            <a:pPr lvl="0" rtl="0">
              <a:spcBef>
                <a:spcPts val="0"/>
              </a:spcBef>
              <a:buFont typeface="Wingdings" panose="05000000000000000000" pitchFamily="2" charset="2"/>
              <a:buChar char="v"/>
            </a:pPr>
            <a:r>
              <a:rPr lang="en" altLang="en" sz="1600" dirty="0">
                <a:solidFill>
                  <a:srgbClr val="333333"/>
                </a:solidFill>
                <a:highlight>
                  <a:srgbClr val="FFFFFF"/>
                </a:highlight>
                <a:latin typeface="Georgia"/>
                <a:ea typeface="Georgia"/>
                <a:cs typeface="Georgia"/>
                <a:sym typeface="Georgia"/>
              </a:rPr>
              <a:t>HBO</a:t>
            </a:r>
          </a:p>
          <a:p>
            <a:pPr lvl="0" rtl="0">
              <a:spcBef>
                <a:spcPts val="0"/>
              </a:spcBef>
              <a:buFont typeface="Wingdings" panose="05000000000000000000" pitchFamily="2" charset="2"/>
              <a:buChar char="v"/>
            </a:pPr>
            <a:r>
              <a:rPr lang="en" altLang="en" sz="1600" dirty="0">
                <a:solidFill>
                  <a:srgbClr val="333333"/>
                </a:solidFill>
                <a:highlight>
                  <a:srgbClr val="FFFFFF"/>
                </a:highlight>
                <a:latin typeface="Georgia"/>
                <a:ea typeface="Georgia"/>
                <a:cs typeface="Georgia"/>
                <a:sym typeface="Georgia"/>
              </a:rPr>
              <a:t>Medtronic</a:t>
            </a:r>
          </a:p>
          <a:p>
            <a:pPr lvl="0" rtl="0">
              <a:spcBef>
                <a:spcPts val="0"/>
              </a:spcBef>
              <a:buFont typeface="Wingdings" panose="05000000000000000000" pitchFamily="2" charset="2"/>
              <a:buChar char="v"/>
            </a:pPr>
            <a:r>
              <a:rPr lang="en" altLang="en" sz="1600" dirty="0">
                <a:solidFill>
                  <a:srgbClr val="333333"/>
                </a:solidFill>
                <a:highlight>
                  <a:srgbClr val="FFFFFF"/>
                </a:highlight>
                <a:latin typeface="Georgia"/>
                <a:ea typeface="Georgia"/>
                <a:cs typeface="Georgia"/>
                <a:sym typeface="Georgia"/>
              </a:rPr>
              <a:t>Nike</a:t>
            </a:r>
          </a:p>
          <a:p>
            <a:pPr lvl="0" rtl="0">
              <a:spcBef>
                <a:spcPts val="0"/>
              </a:spcBef>
              <a:buFont typeface="Wingdings" panose="05000000000000000000" pitchFamily="2" charset="2"/>
              <a:buChar char="v"/>
            </a:pPr>
            <a:r>
              <a:rPr lang="en" altLang="en" sz="1600" dirty="0">
                <a:solidFill>
                  <a:srgbClr val="333333"/>
                </a:solidFill>
                <a:highlight>
                  <a:srgbClr val="FFFFFF"/>
                </a:highlight>
                <a:latin typeface="Georgia"/>
                <a:ea typeface="Georgia"/>
                <a:cs typeface="Georgia"/>
                <a:sym typeface="Georgia"/>
              </a:rPr>
              <a:t>Target</a:t>
            </a:r>
          </a:p>
          <a:p>
            <a:pPr lvl="0" rtl="0">
              <a:spcBef>
                <a:spcPts val="0"/>
              </a:spcBef>
              <a:buNone/>
            </a:pPr>
            <a:endParaRPr sz="1600" dirty="0">
              <a:solidFill>
                <a:srgbClr val="333333"/>
              </a:solidFill>
              <a:highlight>
                <a:srgbClr val="FFFFFF"/>
              </a:highlight>
              <a:latin typeface="Georgia"/>
              <a:ea typeface="Georgia"/>
              <a:cs typeface="Georgia"/>
              <a:sym typeface="Georgia"/>
            </a:endParaRPr>
          </a:p>
          <a:p>
            <a:pPr lvl="0" rtl="0">
              <a:spcBef>
                <a:spcPts val="0"/>
              </a:spcBef>
              <a:buNone/>
            </a:pPr>
            <a:endParaRPr sz="1600" dirty="0">
              <a:solidFill>
                <a:srgbClr val="333333"/>
              </a:solidFill>
              <a:highlight>
                <a:srgbClr val="FFFFFF"/>
              </a:highlight>
              <a:latin typeface="Georgia"/>
              <a:ea typeface="Georgia"/>
              <a:cs typeface="Georgia"/>
              <a:sym typeface="Georgia"/>
            </a:endParaRPr>
          </a:p>
        </p:txBody>
      </p:sp>
      <p:sp>
        <p:nvSpPr>
          <p:cNvPr id="69" name="Shape 69"/>
          <p:cNvSpPr txBox="1">
            <a:spLocks noGrp="1"/>
          </p:cNvSpPr>
          <p:nvPr>
            <p:ph type="body" idx="2147483647"/>
          </p:nvPr>
        </p:nvSpPr>
        <p:spPr>
          <a:xfrm>
            <a:off x="4655100" y="1678500"/>
            <a:ext cx="4164300" cy="4555200"/>
          </a:xfrm>
          <a:prstGeom prst="rect">
            <a:avLst/>
          </a:prstGeom>
          <a:ln>
            <a:solidFill>
              <a:srgbClr val="C00000"/>
            </a:solidFill>
          </a:ln>
        </p:spPr>
        <p:txBody>
          <a:bodyPr lIns="91425" tIns="91425" rIns="91425" bIns="91425" numCol="1" anchor="t" anchorCtr="0">
            <a:noAutofit/>
          </a:bodyPr>
          <a:lstStyle/>
          <a:p>
            <a:pPr algn="ctr" rtl="0">
              <a:spcBef>
                <a:spcPts val="0"/>
              </a:spcBef>
              <a:buNone/>
            </a:pPr>
            <a:r>
              <a:rPr lang="en" altLang="en" sz="1600" b="1" dirty="0">
                <a:solidFill>
                  <a:srgbClr val="333333"/>
                </a:solidFill>
                <a:highlight>
                  <a:srgbClr val="FFFFFF"/>
                </a:highlight>
                <a:latin typeface="Georgia"/>
                <a:ea typeface="Georgia"/>
                <a:cs typeface="Georgia"/>
                <a:sym typeface="Georgia"/>
              </a:rPr>
              <a:t>Cited Business Benefits</a:t>
            </a:r>
          </a:p>
          <a:p>
            <a:pPr rtl="0">
              <a:spcBef>
                <a:spcPts val="0"/>
              </a:spcBef>
              <a:buNone/>
            </a:pPr>
            <a:endParaRPr lang="en" altLang="en" sz="1600" dirty="0">
              <a:solidFill>
                <a:srgbClr val="333333"/>
              </a:solidFill>
              <a:highlight>
                <a:srgbClr val="FFFFFF"/>
              </a:highlight>
              <a:latin typeface="Georgia"/>
              <a:ea typeface="Georgia"/>
              <a:cs typeface="Georgia"/>
              <a:sym typeface="Georgia"/>
            </a:endParaRPr>
          </a:p>
          <a:p>
            <a:pPr rtl="0">
              <a:spcBef>
                <a:spcPts val="0"/>
              </a:spcBef>
              <a:buFont typeface="Wingdings" panose="05000000000000000000" pitchFamily="2" charset="2"/>
              <a:buChar char="v"/>
            </a:pPr>
            <a:r>
              <a:rPr lang="en" altLang="en" sz="1600" dirty="0">
                <a:solidFill>
                  <a:srgbClr val="333333"/>
                </a:solidFill>
                <a:highlight>
                  <a:srgbClr val="FFFFFF"/>
                </a:highlight>
                <a:latin typeface="Georgia"/>
                <a:ea typeface="Georgia"/>
                <a:cs typeface="Georgia"/>
                <a:sym typeface="Georgia"/>
              </a:rPr>
              <a:t>Reduced employee stress</a:t>
            </a:r>
          </a:p>
          <a:p>
            <a:pPr rtl="0">
              <a:spcBef>
                <a:spcPts val="0"/>
              </a:spcBef>
              <a:buFont typeface="Wingdings" panose="05000000000000000000" pitchFamily="2" charset="2"/>
              <a:buChar char="v"/>
            </a:pPr>
            <a:endParaRPr lang="en" altLang="en" sz="1600" dirty="0">
              <a:solidFill>
                <a:srgbClr val="333333"/>
              </a:solidFill>
              <a:highlight>
                <a:srgbClr val="FFFFFF"/>
              </a:highlight>
              <a:latin typeface="Georgia"/>
              <a:ea typeface="Georgia"/>
              <a:cs typeface="Georgia"/>
              <a:sym typeface="Georgia"/>
            </a:endParaRPr>
          </a:p>
          <a:p>
            <a:pPr rtl="0">
              <a:spcBef>
                <a:spcPts val="0"/>
              </a:spcBef>
              <a:buFont typeface="Wingdings" panose="05000000000000000000" pitchFamily="2" charset="2"/>
              <a:buChar char="v"/>
            </a:pPr>
            <a:r>
              <a:rPr lang="en" altLang="en" sz="1600" dirty="0">
                <a:solidFill>
                  <a:srgbClr val="333333"/>
                </a:solidFill>
                <a:highlight>
                  <a:srgbClr val="FFFFFF"/>
                </a:highlight>
                <a:latin typeface="Georgia"/>
                <a:ea typeface="Georgia"/>
                <a:cs typeface="Georgia"/>
                <a:sym typeface="Georgia"/>
              </a:rPr>
              <a:t>Reduced health care costs</a:t>
            </a:r>
          </a:p>
          <a:p>
            <a:pPr rtl="0">
              <a:spcBef>
                <a:spcPts val="0"/>
              </a:spcBef>
              <a:buFont typeface="Wingdings" panose="05000000000000000000" pitchFamily="2" charset="2"/>
              <a:buChar char="v"/>
            </a:pPr>
            <a:endParaRPr lang="en" altLang="en" sz="1600" dirty="0">
              <a:solidFill>
                <a:srgbClr val="333333"/>
              </a:solidFill>
              <a:highlight>
                <a:srgbClr val="FFFFFF"/>
              </a:highlight>
              <a:latin typeface="Georgia"/>
              <a:ea typeface="Georgia"/>
              <a:cs typeface="Georgia"/>
              <a:sym typeface="Georgia"/>
            </a:endParaRPr>
          </a:p>
          <a:p>
            <a:pPr rtl="0">
              <a:spcBef>
                <a:spcPts val="0"/>
              </a:spcBef>
              <a:buFont typeface="Wingdings" panose="05000000000000000000" pitchFamily="2" charset="2"/>
              <a:buChar char="v"/>
            </a:pPr>
            <a:r>
              <a:rPr lang="en" altLang="en" sz="1600" dirty="0">
                <a:solidFill>
                  <a:srgbClr val="333333"/>
                </a:solidFill>
                <a:highlight>
                  <a:srgbClr val="FFFFFF"/>
                </a:highlight>
                <a:latin typeface="Georgia"/>
                <a:ea typeface="Georgia"/>
                <a:cs typeface="Georgia"/>
                <a:sym typeface="Georgia"/>
              </a:rPr>
              <a:t>Increased focus and productivity</a:t>
            </a:r>
          </a:p>
          <a:p>
            <a:pPr rtl="0">
              <a:spcBef>
                <a:spcPts val="0"/>
              </a:spcBef>
              <a:buFont typeface="Wingdings" panose="05000000000000000000" pitchFamily="2" charset="2"/>
              <a:buChar char="v"/>
            </a:pPr>
            <a:endParaRPr lang="en" altLang="en" sz="1600" dirty="0">
              <a:solidFill>
                <a:srgbClr val="333333"/>
              </a:solidFill>
              <a:highlight>
                <a:srgbClr val="FFFFFF"/>
              </a:highlight>
              <a:latin typeface="Georgia"/>
              <a:ea typeface="Georgia"/>
              <a:cs typeface="Georgia"/>
              <a:sym typeface="Georgia"/>
            </a:endParaRPr>
          </a:p>
          <a:p>
            <a:pPr rtl="0">
              <a:spcBef>
                <a:spcPts val="0"/>
              </a:spcBef>
              <a:buFont typeface="Wingdings" panose="05000000000000000000" pitchFamily="2" charset="2"/>
              <a:buChar char="v"/>
            </a:pPr>
            <a:r>
              <a:rPr lang="en" altLang="en" sz="1600" dirty="0">
                <a:solidFill>
                  <a:srgbClr val="333333"/>
                </a:solidFill>
                <a:highlight>
                  <a:srgbClr val="FFFFFF"/>
                </a:highlight>
                <a:latin typeface="Georgia"/>
                <a:ea typeface="Georgia"/>
                <a:cs typeface="Georgia"/>
                <a:sym typeface="Georgia"/>
              </a:rPr>
              <a:t>Increased compassion for colleagues and customers</a:t>
            </a:r>
          </a:p>
          <a:p>
            <a:pPr rtl="0">
              <a:spcBef>
                <a:spcPts val="0"/>
              </a:spcBef>
              <a:buFont typeface="Wingdings" panose="05000000000000000000" pitchFamily="2" charset="2"/>
              <a:buChar char="v"/>
            </a:pPr>
            <a:endParaRPr lang="en" altLang="en" sz="1600" dirty="0">
              <a:solidFill>
                <a:srgbClr val="333333"/>
              </a:solidFill>
              <a:highlight>
                <a:srgbClr val="FFFFFF"/>
              </a:highlight>
              <a:latin typeface="Georgia"/>
              <a:ea typeface="Georgia"/>
              <a:cs typeface="Georgia"/>
              <a:sym typeface="Georgia"/>
            </a:endParaRPr>
          </a:p>
          <a:p>
            <a:pPr rtl="0">
              <a:spcBef>
                <a:spcPts val="0"/>
              </a:spcBef>
              <a:buFont typeface="Wingdings" panose="05000000000000000000" pitchFamily="2" charset="2"/>
              <a:buChar char="v"/>
            </a:pPr>
            <a:r>
              <a:rPr lang="en" altLang="en" sz="1600" dirty="0">
                <a:solidFill>
                  <a:srgbClr val="333333"/>
                </a:solidFill>
                <a:highlight>
                  <a:srgbClr val="FFFFFF"/>
                </a:highlight>
                <a:latin typeface="Georgia"/>
                <a:ea typeface="Georgia"/>
                <a:cs typeface="Georgia"/>
                <a:sym typeface="Georgia"/>
              </a:rPr>
              <a:t>Better decisions and leaders </a:t>
            </a:r>
          </a:p>
          <a:p>
            <a:pPr rtl="0">
              <a:spcBef>
                <a:spcPts val="0"/>
              </a:spcBef>
              <a:buFont typeface="Wingdings" panose="05000000000000000000" pitchFamily="2" charset="2"/>
              <a:buChar char="v"/>
            </a:pPr>
            <a:endParaRPr lang="en" altLang="en" sz="1600" dirty="0">
              <a:solidFill>
                <a:srgbClr val="333333"/>
              </a:solidFill>
              <a:highlight>
                <a:srgbClr val="FFFFFF"/>
              </a:highlight>
              <a:latin typeface="Georgia"/>
              <a:ea typeface="Georgia"/>
              <a:cs typeface="Georgia"/>
              <a:sym typeface="Georgia"/>
            </a:endParaRPr>
          </a:p>
          <a:p>
            <a:pPr rtl="0">
              <a:spcBef>
                <a:spcPts val="0"/>
              </a:spcBef>
              <a:buFont typeface="Wingdings" panose="05000000000000000000" pitchFamily="2" charset="2"/>
              <a:buChar char="v"/>
            </a:pPr>
            <a:r>
              <a:rPr lang="en" altLang="en" sz="1600" dirty="0">
                <a:solidFill>
                  <a:srgbClr val="333333"/>
                </a:solidFill>
                <a:highlight>
                  <a:srgbClr val="FFFFFF"/>
                </a:highlight>
                <a:latin typeface="Georgia"/>
                <a:ea typeface="Georgia"/>
                <a:cs typeface="Georgia"/>
                <a:sym typeface="Georgia"/>
              </a:rPr>
              <a:t>Improved emotional and mental balance / resilience</a:t>
            </a:r>
          </a:p>
          <a:p>
            <a:pPr rtl="0">
              <a:spcBef>
                <a:spcPts val="0"/>
              </a:spcBef>
              <a:buFont typeface="Wingdings" panose="05000000000000000000" pitchFamily="2" charset="2"/>
              <a:buChar char="v"/>
            </a:pPr>
            <a:endParaRPr lang="en" altLang="en" sz="1600" dirty="0">
              <a:solidFill>
                <a:srgbClr val="333333"/>
              </a:solidFill>
              <a:highlight>
                <a:srgbClr val="FFFFFF"/>
              </a:highlight>
              <a:latin typeface="Georgia"/>
              <a:ea typeface="Georgia"/>
              <a:cs typeface="Georgia"/>
              <a:sym typeface="Georgia"/>
            </a:endParaRPr>
          </a:p>
          <a:p>
            <a:pPr rtl="0">
              <a:spcBef>
                <a:spcPts val="0"/>
              </a:spcBef>
              <a:buFont typeface="Wingdings" panose="05000000000000000000" pitchFamily="2" charset="2"/>
              <a:buChar char="v"/>
            </a:pPr>
            <a:r>
              <a:rPr lang="en" altLang="en" sz="1600" dirty="0">
                <a:solidFill>
                  <a:srgbClr val="333333"/>
                </a:solidFill>
                <a:highlight>
                  <a:srgbClr val="FFFFFF"/>
                </a:highlight>
                <a:latin typeface="Georgia"/>
                <a:ea typeface="Georgia"/>
                <a:cs typeface="Georgia"/>
                <a:sym typeface="Georgia"/>
              </a:rPr>
              <a:t>Lower employee turnover</a:t>
            </a:r>
          </a:p>
          <a:p>
            <a:pPr lvl="0" rtl="0">
              <a:spcBef>
                <a:spcPts val="0"/>
              </a:spcBef>
              <a:buNone/>
            </a:pPr>
            <a:endParaRPr sz="1600" dirty="0">
              <a:solidFill>
                <a:srgbClr val="333333"/>
              </a:solidFill>
              <a:highlight>
                <a:srgbClr val="FFFFFF"/>
              </a:highlight>
              <a:latin typeface="Georgia"/>
              <a:ea typeface="Georgia"/>
              <a:cs typeface="Georgia"/>
              <a:sym typeface="Georgia"/>
            </a:endParaRPr>
          </a:p>
          <a:p>
            <a:pPr lvl="0" rtl="0">
              <a:spcBef>
                <a:spcPts val="0"/>
              </a:spcBef>
              <a:buNone/>
            </a:pPr>
            <a:endParaRPr sz="1600" dirty="0">
              <a:solidFill>
                <a:srgbClr val="333333"/>
              </a:solidFill>
              <a:highlight>
                <a:srgbClr val="FFFFFF"/>
              </a:highlight>
              <a:latin typeface="Georgia"/>
              <a:ea typeface="Georgia"/>
              <a:cs typeface="Georgia"/>
              <a:sym typeface="Georgia"/>
            </a:endParaRPr>
          </a:p>
          <a:p>
            <a:pPr lvl="0" rtl="0">
              <a:spcBef>
                <a:spcPts val="0"/>
              </a:spcBef>
              <a:buNone/>
            </a:pPr>
            <a:endParaRPr sz="1600" dirty="0">
              <a:solidFill>
                <a:srgbClr val="333333"/>
              </a:solidFill>
              <a:highlight>
                <a:srgbClr val="FFFFFF"/>
              </a:highlight>
              <a:latin typeface="Georgia"/>
              <a:ea typeface="Georgia"/>
              <a:cs typeface="Georgia"/>
              <a:sym typeface="Georgia"/>
            </a:endParaRPr>
          </a:p>
          <a:p>
            <a:pPr lvl="0" indent="457200" rtl="0">
              <a:spcBef>
                <a:spcPts val="0"/>
              </a:spcBef>
              <a:buNone/>
            </a:pPr>
            <a:endParaRPr sz="1600" dirty="0">
              <a:solidFill>
                <a:srgbClr val="333333"/>
              </a:solidFill>
              <a:highlight>
                <a:srgbClr val="FFFFFF"/>
              </a:highlight>
              <a:latin typeface="Georgia"/>
              <a:ea typeface="Georgia"/>
              <a:cs typeface="Georgia"/>
              <a:sym typeface="Georgia"/>
            </a:endParaRPr>
          </a:p>
          <a:p>
            <a:pPr lvl="0" rtl="0">
              <a:spcBef>
                <a:spcPts val="0"/>
              </a:spcBef>
              <a:buNone/>
            </a:pPr>
            <a:endParaRPr sz="1600" dirty="0">
              <a:solidFill>
                <a:srgbClr val="333333"/>
              </a:solidFill>
              <a:highlight>
                <a:srgbClr val="FFFFFF"/>
              </a:highlight>
              <a:latin typeface="Georgia"/>
              <a:ea typeface="Georgia"/>
              <a:cs typeface="Georgia"/>
              <a:sym typeface="Georgia"/>
            </a:endParaRPr>
          </a:p>
          <a:p>
            <a:pPr lvl="0" rtl="0">
              <a:spcBef>
                <a:spcPts val="0"/>
              </a:spcBef>
              <a:buNone/>
            </a:pPr>
            <a:endParaRPr sz="1600" dirty="0">
              <a:solidFill>
                <a:srgbClr val="333333"/>
              </a:solidFill>
              <a:highlight>
                <a:srgbClr val="FFFFFF"/>
              </a:highlight>
              <a:latin typeface="Georgia"/>
              <a:ea typeface="Georgia"/>
              <a:cs typeface="Georgia"/>
              <a:sym typeface="Georgia"/>
            </a:endParaRPr>
          </a:p>
        </p:txBody>
      </p:sp>
      <p:sp>
        <p:nvSpPr>
          <p:cNvPr id="5" name="Footer Placeholder 7"/>
          <p:cNvSpPr txBox="1">
            <a:spLocks/>
          </p:cNvSpPr>
          <p:nvPr/>
        </p:nvSpPr>
        <p:spPr>
          <a:xfrm>
            <a:off x="3251202" y="6416675"/>
            <a:ext cx="3200400" cy="365125"/>
          </a:xfrm>
          <a:prstGeom prst="rect">
            <a:avLst/>
          </a:prstGeom>
        </p:spPr>
        <p:txBody>
          <a:bodyPr numCol="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schemeClr val="bg1">
                    <a:lumMod val="50000"/>
                  </a:schemeClr>
                </a:solidFill>
              </a:rPr>
              <a:t>www.adhyatmik.org &amp; www.purnahealth.org</a:t>
            </a:r>
          </a:p>
        </p:txBody>
      </p:sp>
    </p:spTree>
    <p:extLst>
      <p:ext uri="{BB962C8B-B14F-4D97-AF65-F5344CB8AC3E}">
        <p14:creationId xmlns:p14="http://schemas.microsoft.com/office/powerpoint/2010/main" val="2463251487"/>
      </p:ext>
    </p:extLst>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311701" y="593367"/>
            <a:ext cx="8520599" cy="763599"/>
          </a:xfrm>
          <a:prstGeom prst="rect">
            <a:avLst/>
          </a:prstGeom>
          <a:solidFill>
            <a:schemeClr val="accent6">
              <a:lumMod val="40000"/>
              <a:lumOff val="60000"/>
            </a:schemeClr>
          </a:solidFill>
          <a:ln>
            <a:solidFill>
              <a:srgbClr val="C00000"/>
            </a:solidFill>
          </a:ln>
        </p:spPr>
        <p:txBody>
          <a:bodyPr vert="horz" lIns="91440" tIns="45720" rIns="91440" bIns="45720" numCol="1" rtlCol="0" anchor="ctr" anchorCtr="0">
            <a:noAutofit/>
          </a:bodyPr>
          <a:lstStyle/>
          <a:p>
            <a:pPr>
              <a:spcBef>
                <a:spcPct val="0"/>
              </a:spcBef>
            </a:pPr>
            <a:r>
              <a:rPr lang="en" altLang="en" sz="2800" dirty="0"/>
              <a:t>Both large and small corporations  are participating in the emerging trend of adopting PHMS practices</a:t>
            </a:r>
          </a:p>
        </p:txBody>
      </p:sp>
      <p:sp>
        <p:nvSpPr>
          <p:cNvPr id="81" name="Shape 81"/>
          <p:cNvSpPr txBox="1">
            <a:spLocks noGrp="1"/>
          </p:cNvSpPr>
          <p:nvPr>
            <p:ph type="body" idx="1"/>
          </p:nvPr>
        </p:nvSpPr>
        <p:spPr>
          <a:xfrm>
            <a:off x="311700" y="1524000"/>
            <a:ext cx="4164300" cy="4495767"/>
          </a:xfrm>
          <a:prstGeom prst="rect">
            <a:avLst/>
          </a:prstGeom>
          <a:ln>
            <a:solidFill>
              <a:srgbClr val="C00000"/>
            </a:solidFill>
          </a:ln>
        </p:spPr>
        <p:txBody>
          <a:bodyPr lIns="91425" tIns="91425" rIns="91425" bIns="91425" numCol="1" anchor="t" anchorCtr="0">
            <a:noAutofit/>
          </a:bodyPr>
          <a:lstStyle/>
          <a:p>
            <a:pPr lvl="0" algn="ctr" rtl="0">
              <a:spcBef>
                <a:spcPts val="0"/>
              </a:spcBef>
              <a:buNone/>
            </a:pPr>
            <a:endParaRPr lang="en" altLang="en" sz="1500" dirty="0">
              <a:solidFill>
                <a:srgbClr val="333333"/>
              </a:solidFill>
              <a:latin typeface="Georgia"/>
              <a:ea typeface="Georgia"/>
              <a:cs typeface="Georgia"/>
              <a:sym typeface="Georgia"/>
            </a:endParaRPr>
          </a:p>
          <a:p>
            <a:pPr lvl="0" algn="ctr" rtl="0">
              <a:spcBef>
                <a:spcPts val="0"/>
              </a:spcBef>
              <a:buNone/>
            </a:pPr>
            <a:endParaRPr lang="en" altLang="en" sz="1500" dirty="0">
              <a:solidFill>
                <a:srgbClr val="333333"/>
              </a:solidFill>
              <a:latin typeface="Georgia"/>
              <a:ea typeface="Georgia"/>
              <a:cs typeface="Georgia"/>
              <a:sym typeface="Georgia"/>
            </a:endParaRPr>
          </a:p>
          <a:p>
            <a:pPr lvl="0" algn="ctr" rtl="0">
              <a:spcBef>
                <a:spcPts val="0"/>
              </a:spcBef>
              <a:buNone/>
            </a:pPr>
            <a:endParaRPr lang="en" altLang="en" sz="1500" dirty="0">
              <a:solidFill>
                <a:srgbClr val="333333"/>
              </a:solidFill>
              <a:latin typeface="Georgia"/>
              <a:ea typeface="Georgia"/>
              <a:cs typeface="Georgia"/>
              <a:sym typeface="Georgia"/>
            </a:endParaRPr>
          </a:p>
          <a:p>
            <a:pPr lvl="0" algn="ctr" rtl="0">
              <a:spcBef>
                <a:spcPts val="0"/>
              </a:spcBef>
              <a:buNone/>
            </a:pPr>
            <a:r>
              <a:rPr lang="en" altLang="en" sz="1500" dirty="0">
                <a:solidFill>
                  <a:srgbClr val="333333"/>
                </a:solidFill>
                <a:latin typeface="Georgia"/>
                <a:ea typeface="Georgia"/>
                <a:cs typeface="Georgia"/>
                <a:sym typeface="Georgia"/>
              </a:rPr>
              <a:t>“Companies are investing in the notion that limiting stress will translate into fewer employee absences, lower health care costs and higher morale, encouraging workers to stick around.”</a:t>
            </a:r>
          </a:p>
          <a:p>
            <a:pPr lvl="0" algn="ctr" rtl="0">
              <a:spcBef>
                <a:spcPts val="0"/>
              </a:spcBef>
              <a:buClr>
                <a:schemeClr val="dk1"/>
              </a:buClr>
              <a:buFont typeface="Arial"/>
              <a:buNone/>
            </a:pPr>
            <a:endParaRPr sz="1500" dirty="0">
              <a:solidFill>
                <a:srgbClr val="333333"/>
              </a:solidFill>
              <a:latin typeface="Georgia"/>
              <a:ea typeface="Georgia"/>
              <a:cs typeface="Georgia"/>
              <a:sym typeface="Georgia"/>
            </a:endParaRPr>
          </a:p>
          <a:p>
            <a:pPr lvl="0" algn="ctr" rtl="0">
              <a:spcBef>
                <a:spcPts val="0"/>
              </a:spcBef>
              <a:buNone/>
            </a:pPr>
            <a:endParaRPr lang="en" altLang="en" sz="1500" dirty="0">
              <a:solidFill>
                <a:srgbClr val="333333"/>
              </a:solidFill>
              <a:latin typeface="Georgia"/>
              <a:ea typeface="Georgia"/>
              <a:cs typeface="Georgia"/>
              <a:sym typeface="Georgia"/>
            </a:endParaRPr>
          </a:p>
          <a:p>
            <a:pPr lvl="0" algn="ctr" rtl="0">
              <a:spcBef>
                <a:spcPts val="0"/>
              </a:spcBef>
              <a:buNone/>
            </a:pPr>
            <a:endParaRPr lang="en" altLang="en" sz="1500" dirty="0">
              <a:solidFill>
                <a:srgbClr val="333333"/>
              </a:solidFill>
              <a:latin typeface="Georgia"/>
              <a:ea typeface="Georgia"/>
              <a:cs typeface="Georgia"/>
              <a:sym typeface="Georgia"/>
            </a:endParaRPr>
          </a:p>
          <a:p>
            <a:pPr lvl="0" algn="ctr" rtl="0">
              <a:spcBef>
                <a:spcPts val="0"/>
              </a:spcBef>
              <a:buNone/>
            </a:pPr>
            <a:r>
              <a:rPr lang="en" altLang="en" sz="1500" dirty="0">
                <a:solidFill>
                  <a:srgbClr val="333333"/>
                </a:solidFill>
                <a:latin typeface="Georgia"/>
                <a:ea typeface="Georgia"/>
                <a:cs typeface="Georgia"/>
                <a:sym typeface="Georgia"/>
              </a:rPr>
              <a:t>“The belief is that a healthier working experience will result in a happier and  healthier workers which makes for a stronger business.”</a:t>
            </a:r>
          </a:p>
          <a:p>
            <a:pPr algn="ctr" rtl="0">
              <a:spcBef>
                <a:spcPts val="0"/>
              </a:spcBef>
              <a:buNone/>
            </a:pPr>
            <a:endParaRPr sz="1500" b="1" dirty="0">
              <a:solidFill>
                <a:srgbClr val="333333"/>
              </a:solidFill>
              <a:highlight>
                <a:srgbClr val="FFFFFF"/>
              </a:highlight>
              <a:latin typeface="Georgia"/>
              <a:ea typeface="Georgia"/>
              <a:cs typeface="Georgia"/>
              <a:sym typeface="Georgia"/>
            </a:endParaRPr>
          </a:p>
          <a:p>
            <a:pPr lvl="0" algn="ctr" rtl="0">
              <a:spcBef>
                <a:spcPts val="0"/>
              </a:spcBef>
              <a:buClr>
                <a:schemeClr val="dk1"/>
              </a:buClr>
              <a:buFont typeface="Arial"/>
              <a:buNone/>
            </a:pPr>
            <a:endParaRPr sz="1500" dirty="0">
              <a:solidFill>
                <a:srgbClr val="333333"/>
              </a:solidFill>
              <a:highlight>
                <a:srgbClr val="FFFFFF"/>
              </a:highlight>
              <a:latin typeface="Georgia"/>
              <a:ea typeface="Georgia"/>
              <a:cs typeface="Georgia"/>
              <a:sym typeface="Georgia"/>
            </a:endParaRPr>
          </a:p>
          <a:p>
            <a:pPr lvl="0" indent="457200" algn="ctr" rtl="0">
              <a:spcBef>
                <a:spcPts val="0"/>
              </a:spcBef>
              <a:buNone/>
            </a:pPr>
            <a:endParaRPr sz="1500" dirty="0">
              <a:solidFill>
                <a:srgbClr val="333333"/>
              </a:solidFill>
              <a:highlight>
                <a:srgbClr val="FFFFFF"/>
              </a:highlight>
              <a:latin typeface="Georgia"/>
              <a:ea typeface="Georgia"/>
              <a:cs typeface="Georgia"/>
              <a:sym typeface="Georgia"/>
            </a:endParaRPr>
          </a:p>
          <a:p>
            <a:pPr lvl="0" algn="ctr" rtl="0">
              <a:spcBef>
                <a:spcPts val="0"/>
              </a:spcBef>
              <a:buNone/>
            </a:pPr>
            <a:endParaRPr sz="1500" dirty="0">
              <a:solidFill>
                <a:srgbClr val="333333"/>
              </a:solidFill>
              <a:highlight>
                <a:srgbClr val="FFFFFF"/>
              </a:highlight>
              <a:latin typeface="Georgia"/>
              <a:ea typeface="Georgia"/>
              <a:cs typeface="Georgia"/>
              <a:sym typeface="Georgia"/>
            </a:endParaRPr>
          </a:p>
          <a:p>
            <a:pPr lvl="0" algn="ctr" rtl="0">
              <a:spcBef>
                <a:spcPts val="0"/>
              </a:spcBef>
              <a:buNone/>
            </a:pPr>
            <a:endParaRPr sz="1500" dirty="0">
              <a:solidFill>
                <a:srgbClr val="333333"/>
              </a:solidFill>
              <a:highlight>
                <a:srgbClr val="FFFFFF"/>
              </a:highlight>
              <a:latin typeface="Georgia"/>
              <a:ea typeface="Georgia"/>
              <a:cs typeface="Georgia"/>
              <a:sym typeface="Georgia"/>
            </a:endParaRPr>
          </a:p>
        </p:txBody>
      </p:sp>
      <p:sp>
        <p:nvSpPr>
          <p:cNvPr id="82" name="Shape 82"/>
          <p:cNvSpPr txBox="1"/>
          <p:nvPr/>
        </p:nvSpPr>
        <p:spPr>
          <a:xfrm>
            <a:off x="2659500" y="5925801"/>
            <a:ext cx="3817500" cy="551199"/>
          </a:xfrm>
          <a:prstGeom prst="rect">
            <a:avLst/>
          </a:prstGeom>
          <a:noFill/>
          <a:ln>
            <a:noFill/>
          </a:ln>
        </p:spPr>
        <p:txBody>
          <a:bodyPr lIns="91425" tIns="91425" rIns="91425" bIns="91425" numCol="1" anchor="ctr" anchorCtr="0">
            <a:noAutofit/>
          </a:bodyPr>
          <a:lstStyle/>
          <a:p>
            <a:pPr lvl="0" rtl="0">
              <a:lnSpc>
                <a:spcPct val="115000"/>
              </a:lnSpc>
              <a:spcBef>
                <a:spcPts val="0"/>
              </a:spcBef>
              <a:spcAft>
                <a:spcPts val="1600"/>
              </a:spcAft>
              <a:buNone/>
            </a:pPr>
            <a:r>
              <a:rPr lang="en" altLang="en" sz="1200">
                <a:solidFill>
                  <a:srgbClr val="333333"/>
                </a:solidFill>
                <a:latin typeface="Georgia"/>
                <a:ea typeface="Georgia"/>
                <a:cs typeface="Georgia"/>
                <a:sym typeface="Georgia"/>
              </a:rPr>
              <a:t>Huffington Post, by Peter S. Goodman, April 1, 2015</a:t>
            </a:r>
          </a:p>
        </p:txBody>
      </p:sp>
      <p:sp>
        <p:nvSpPr>
          <p:cNvPr id="83" name="Shape 83"/>
          <p:cNvSpPr txBox="1">
            <a:spLocks noGrp="1"/>
          </p:cNvSpPr>
          <p:nvPr>
            <p:ph type="body" idx="2147483647"/>
          </p:nvPr>
        </p:nvSpPr>
        <p:spPr>
          <a:xfrm>
            <a:off x="4655100" y="1524033"/>
            <a:ext cx="4164300" cy="4495767"/>
          </a:xfrm>
          <a:prstGeom prst="rect">
            <a:avLst/>
          </a:prstGeom>
          <a:ln>
            <a:solidFill>
              <a:srgbClr val="C00000"/>
            </a:solidFill>
          </a:ln>
        </p:spPr>
        <p:txBody>
          <a:bodyPr lIns="91425" tIns="91425" rIns="91425" bIns="91425" numCol="1" anchor="t" anchorCtr="0">
            <a:noAutofit/>
          </a:bodyPr>
          <a:lstStyle/>
          <a:p>
            <a:pPr lvl="0" algn="ctr" rtl="0">
              <a:spcBef>
                <a:spcPts val="0"/>
              </a:spcBef>
              <a:buNone/>
            </a:pPr>
            <a:r>
              <a:rPr lang="en" altLang="en" sz="1500" b="1" dirty="0">
                <a:solidFill>
                  <a:srgbClr val="333333"/>
                </a:solidFill>
                <a:highlight>
                  <a:srgbClr val="FFFFFF"/>
                </a:highlight>
                <a:latin typeface="Georgia"/>
                <a:ea typeface="Georgia"/>
                <a:cs typeface="Georgia"/>
                <a:sym typeface="Georgia"/>
              </a:rPr>
              <a:t>Green Mountain Coffee Roasters -</a:t>
            </a:r>
            <a:r>
              <a:rPr lang="en" altLang="en" sz="1500" dirty="0">
                <a:solidFill>
                  <a:srgbClr val="333333"/>
                </a:solidFill>
                <a:highlight>
                  <a:srgbClr val="FFFFFF"/>
                </a:highlight>
                <a:latin typeface="Georgia"/>
                <a:ea typeface="Georgia"/>
                <a:cs typeface="Georgia"/>
                <a:sym typeface="Georgia"/>
              </a:rPr>
              <a:t> workers begin shifts with</a:t>
            </a:r>
            <a:r>
              <a:rPr lang="en" altLang="en" sz="1500" b="1" dirty="0">
                <a:solidFill>
                  <a:srgbClr val="333333"/>
                </a:solidFill>
                <a:highlight>
                  <a:srgbClr val="FFFFFF"/>
                </a:highlight>
                <a:latin typeface="Georgia"/>
                <a:ea typeface="Georgia"/>
                <a:cs typeface="Georgia"/>
                <a:sym typeface="Georgia"/>
              </a:rPr>
              <a:t> breathing exercises</a:t>
            </a:r>
            <a:r>
              <a:rPr lang="en" altLang="en" sz="1500" dirty="0">
                <a:solidFill>
                  <a:srgbClr val="333333"/>
                </a:solidFill>
                <a:highlight>
                  <a:srgbClr val="FFFFFF"/>
                </a:highlight>
                <a:latin typeface="Georgia"/>
                <a:ea typeface="Georgia"/>
                <a:cs typeface="Georgia"/>
                <a:sym typeface="Georgia"/>
              </a:rPr>
              <a:t> designed to focus them on the task at hand and clear their minds of distractions.</a:t>
            </a:r>
          </a:p>
          <a:p>
            <a:pPr lvl="0" algn="ctr" rtl="0">
              <a:spcBef>
                <a:spcPts val="0"/>
              </a:spcBef>
              <a:buNone/>
            </a:pPr>
            <a:r>
              <a:rPr lang="en" altLang="en" sz="1500" dirty="0">
                <a:solidFill>
                  <a:srgbClr val="333333"/>
                </a:solidFill>
                <a:highlight>
                  <a:srgbClr val="FFFFFF"/>
                </a:highlight>
                <a:latin typeface="Georgia"/>
                <a:ea typeface="Georgia"/>
                <a:cs typeface="Georgia"/>
                <a:sym typeface="Georgia"/>
              </a:rPr>
              <a:t> </a:t>
            </a:r>
          </a:p>
          <a:p>
            <a:pPr lvl="0" algn="ctr" rtl="0">
              <a:spcBef>
                <a:spcPts val="0"/>
              </a:spcBef>
              <a:buNone/>
            </a:pPr>
            <a:r>
              <a:rPr lang="en" altLang="en" sz="1500" b="1" dirty="0">
                <a:solidFill>
                  <a:srgbClr val="333333"/>
                </a:solidFill>
                <a:highlight>
                  <a:srgbClr val="FFFFFF"/>
                </a:highlight>
                <a:latin typeface="Georgia"/>
                <a:ea typeface="Georgia"/>
                <a:cs typeface="Georgia"/>
                <a:sym typeface="Georgia"/>
              </a:rPr>
              <a:t>General Mills,</a:t>
            </a:r>
            <a:r>
              <a:rPr lang="en" altLang="en" sz="1500" dirty="0">
                <a:solidFill>
                  <a:srgbClr val="333333"/>
                </a:solidFill>
                <a:highlight>
                  <a:srgbClr val="FFFFFF"/>
                </a:highlight>
                <a:latin typeface="Georgia"/>
                <a:ea typeface="Georgia"/>
                <a:cs typeface="Georgia"/>
                <a:sym typeface="Georgia"/>
              </a:rPr>
              <a:t> the food behemoth, has infused much of its corporate culture with </a:t>
            </a:r>
            <a:r>
              <a:rPr lang="en" altLang="en" sz="1500" b="1" dirty="0">
                <a:solidFill>
                  <a:srgbClr val="333333"/>
                </a:solidFill>
                <a:highlight>
                  <a:srgbClr val="FFFFFF"/>
                </a:highlight>
                <a:latin typeface="Georgia"/>
                <a:ea typeface="Georgia"/>
                <a:cs typeface="Georgia"/>
                <a:sym typeface="Georgia"/>
              </a:rPr>
              <a:t>mindfulness meditation</a:t>
            </a:r>
            <a:r>
              <a:rPr lang="en" altLang="en" sz="1500" dirty="0">
                <a:solidFill>
                  <a:srgbClr val="333333"/>
                </a:solidFill>
                <a:highlight>
                  <a:srgbClr val="FFFFFF"/>
                </a:highlight>
                <a:latin typeface="Georgia"/>
                <a:ea typeface="Georgia"/>
                <a:cs typeface="Georgia"/>
                <a:sym typeface="Georgia"/>
              </a:rPr>
              <a:t>.</a:t>
            </a:r>
          </a:p>
          <a:p>
            <a:pPr algn="ctr" rtl="0">
              <a:spcBef>
                <a:spcPts val="0"/>
              </a:spcBef>
              <a:buNone/>
            </a:pPr>
            <a:endParaRPr lang="en" altLang="en" sz="1500" dirty="0">
              <a:solidFill>
                <a:srgbClr val="333333"/>
              </a:solidFill>
              <a:highlight>
                <a:srgbClr val="FFFFFF"/>
              </a:highlight>
              <a:latin typeface="Georgia"/>
              <a:ea typeface="Georgia"/>
              <a:cs typeface="Georgia"/>
              <a:sym typeface="Georgia"/>
            </a:endParaRPr>
          </a:p>
          <a:p>
            <a:pPr algn="ctr" rtl="0">
              <a:spcBef>
                <a:spcPts val="0"/>
              </a:spcBef>
              <a:buNone/>
            </a:pPr>
            <a:r>
              <a:rPr lang="en" altLang="en" sz="1500" dirty="0">
                <a:solidFill>
                  <a:srgbClr val="333333"/>
                </a:solidFill>
                <a:highlight>
                  <a:srgbClr val="FFFFFF"/>
                </a:highlight>
                <a:latin typeface="Georgia"/>
                <a:ea typeface="Georgia"/>
                <a:cs typeface="Georgia"/>
                <a:sym typeface="Georgia"/>
              </a:rPr>
              <a:t>"It's about training our minds to be more focused, to see with clarity, to have spaciousness for creativity and to feel connected," the company's</a:t>
            </a:r>
            <a:r>
              <a:rPr lang="en" altLang="en" sz="1500" b="1" dirty="0">
                <a:solidFill>
                  <a:srgbClr val="333333"/>
                </a:solidFill>
                <a:highlight>
                  <a:srgbClr val="FFFFFF"/>
                </a:highlight>
                <a:latin typeface="Georgia"/>
                <a:ea typeface="Georgia"/>
                <a:cs typeface="Georgia"/>
                <a:sym typeface="Georgia"/>
              </a:rPr>
              <a:t> deputy general counsel Janice Marturano</a:t>
            </a:r>
            <a:r>
              <a:rPr lang="en" altLang="en" sz="1500" dirty="0">
                <a:solidFill>
                  <a:srgbClr val="333333"/>
                </a:solidFill>
                <a:highlight>
                  <a:srgbClr val="FFFFFF"/>
                </a:highlight>
                <a:latin typeface="Georgia"/>
                <a:ea typeface="Georgia"/>
                <a:cs typeface="Georgia"/>
                <a:sym typeface="Georgia"/>
              </a:rPr>
              <a:t>. "That compassion to ourselves, to everyone around us -- our colleagues, customers -- that's what the training of mindfulness is really about."</a:t>
            </a:r>
          </a:p>
          <a:p>
            <a:pPr lvl="0" algn="ctr" rtl="0">
              <a:spcBef>
                <a:spcPts val="0"/>
              </a:spcBef>
              <a:buNone/>
            </a:pPr>
            <a:endParaRPr sz="1500" dirty="0">
              <a:solidFill>
                <a:srgbClr val="333333"/>
              </a:solidFill>
              <a:highlight>
                <a:srgbClr val="FFFFFF"/>
              </a:highlight>
              <a:latin typeface="Georgia"/>
              <a:ea typeface="Georgia"/>
              <a:cs typeface="Georgia"/>
              <a:sym typeface="Georgia"/>
            </a:endParaRPr>
          </a:p>
          <a:p>
            <a:pPr lvl="0" algn="ctr" rtl="0">
              <a:spcBef>
                <a:spcPts val="0"/>
              </a:spcBef>
              <a:buNone/>
            </a:pPr>
            <a:endParaRPr sz="1500" dirty="0">
              <a:solidFill>
                <a:srgbClr val="333333"/>
              </a:solidFill>
              <a:highlight>
                <a:srgbClr val="FFFFFF"/>
              </a:highlight>
              <a:latin typeface="Georgia"/>
              <a:ea typeface="Georgia"/>
              <a:cs typeface="Georgia"/>
              <a:sym typeface="Georgia"/>
            </a:endParaRPr>
          </a:p>
          <a:p>
            <a:pPr lvl="0" indent="457200" algn="ctr" rtl="0">
              <a:spcBef>
                <a:spcPts val="0"/>
              </a:spcBef>
              <a:buNone/>
            </a:pPr>
            <a:endParaRPr sz="1500" dirty="0">
              <a:solidFill>
                <a:srgbClr val="333333"/>
              </a:solidFill>
              <a:highlight>
                <a:srgbClr val="FFFFFF"/>
              </a:highlight>
              <a:latin typeface="Georgia"/>
              <a:ea typeface="Georgia"/>
              <a:cs typeface="Georgia"/>
              <a:sym typeface="Georgia"/>
            </a:endParaRPr>
          </a:p>
          <a:p>
            <a:pPr lvl="0" algn="ctr" rtl="0">
              <a:spcBef>
                <a:spcPts val="0"/>
              </a:spcBef>
              <a:buNone/>
            </a:pPr>
            <a:endParaRPr sz="1500" dirty="0">
              <a:solidFill>
                <a:srgbClr val="333333"/>
              </a:solidFill>
              <a:highlight>
                <a:srgbClr val="FFFFFF"/>
              </a:highlight>
              <a:latin typeface="Georgia"/>
              <a:ea typeface="Georgia"/>
              <a:cs typeface="Georgia"/>
              <a:sym typeface="Georgia"/>
            </a:endParaRPr>
          </a:p>
          <a:p>
            <a:pPr lvl="0" algn="ctr" rtl="0">
              <a:spcBef>
                <a:spcPts val="0"/>
              </a:spcBef>
              <a:buNone/>
            </a:pPr>
            <a:endParaRPr sz="1500" dirty="0">
              <a:solidFill>
                <a:srgbClr val="333333"/>
              </a:solidFill>
              <a:highlight>
                <a:srgbClr val="FFFFFF"/>
              </a:highlight>
              <a:latin typeface="Georgia"/>
              <a:ea typeface="Georgia"/>
              <a:cs typeface="Georgia"/>
              <a:sym typeface="Georgia"/>
            </a:endParaRPr>
          </a:p>
        </p:txBody>
      </p:sp>
      <p:sp>
        <p:nvSpPr>
          <p:cNvPr id="6" name="Footer Placeholder 7"/>
          <p:cNvSpPr txBox="1">
            <a:spLocks/>
          </p:cNvSpPr>
          <p:nvPr/>
        </p:nvSpPr>
        <p:spPr>
          <a:xfrm>
            <a:off x="3124200" y="6324600"/>
            <a:ext cx="3200400" cy="365125"/>
          </a:xfrm>
          <a:prstGeom prst="rect">
            <a:avLst/>
          </a:prstGeom>
        </p:spPr>
        <p:txBody>
          <a:bodyPr numCol="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schemeClr val="bg1">
                    <a:lumMod val="65000"/>
                  </a:schemeClr>
                </a:solidFill>
              </a:rPr>
              <a:t>www.adhyatmik.org &amp; www.purnahealth.org</a:t>
            </a:r>
          </a:p>
        </p:txBody>
      </p:sp>
    </p:spTree>
    <p:extLst>
      <p:ext uri="{BB962C8B-B14F-4D97-AF65-F5344CB8AC3E}">
        <p14:creationId xmlns:p14="http://schemas.microsoft.com/office/powerpoint/2010/main" val="2923539556"/>
      </p:ext>
    </p:extLst>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311701" y="593367"/>
            <a:ext cx="8520599" cy="763599"/>
          </a:xfrm>
          <a:prstGeom prst="rect">
            <a:avLst/>
          </a:prstGeom>
          <a:solidFill>
            <a:schemeClr val="accent6">
              <a:lumMod val="40000"/>
              <a:lumOff val="60000"/>
            </a:schemeClr>
          </a:solidFill>
          <a:ln>
            <a:solidFill>
              <a:srgbClr val="C00000"/>
            </a:solidFill>
          </a:ln>
        </p:spPr>
        <p:txBody>
          <a:bodyPr vert="horz" lIns="91440" tIns="45720" rIns="91440" bIns="45720" numCol="1" rtlCol="0" anchor="ctr" anchorCtr="0">
            <a:noAutofit/>
          </a:bodyPr>
          <a:lstStyle/>
          <a:p>
            <a:pPr>
              <a:spcBef>
                <a:spcPct val="0"/>
              </a:spcBef>
            </a:pPr>
            <a:r>
              <a:rPr lang="en" altLang="en" sz="2800" dirty="0"/>
              <a:t>It is because of positive experienes for all parties that the trend will continue</a:t>
            </a:r>
          </a:p>
        </p:txBody>
      </p:sp>
      <p:sp>
        <p:nvSpPr>
          <p:cNvPr id="54" name="Shape 54"/>
          <p:cNvSpPr txBox="1">
            <a:spLocks noGrp="1"/>
          </p:cNvSpPr>
          <p:nvPr>
            <p:ph type="body" idx="1"/>
          </p:nvPr>
        </p:nvSpPr>
        <p:spPr>
          <a:xfrm>
            <a:off x="304800" y="1685318"/>
            <a:ext cx="4194750" cy="4260249"/>
          </a:xfrm>
          <a:prstGeom prst="rect">
            <a:avLst/>
          </a:prstGeom>
          <a:ln>
            <a:solidFill>
              <a:srgbClr val="FF0000"/>
            </a:solidFill>
          </a:ln>
        </p:spPr>
        <p:txBody>
          <a:bodyPr lIns="91425" tIns="91425" rIns="91425" bIns="91425" numCol="1" anchor="t" anchorCtr="0">
            <a:noAutofit/>
          </a:bodyPr>
          <a:lstStyle/>
          <a:p>
            <a:pPr lvl="0" algn="ctr" rtl="0">
              <a:spcBef>
                <a:spcPts val="0"/>
              </a:spcBef>
              <a:buClr>
                <a:schemeClr val="dk1"/>
              </a:buClr>
              <a:buSzPct val="78571"/>
              <a:buFont typeface="Arial"/>
              <a:buNone/>
            </a:pPr>
            <a:r>
              <a:rPr lang="en" altLang="en" sz="1500" b="1" dirty="0">
                <a:solidFill>
                  <a:srgbClr val="333333"/>
                </a:solidFill>
                <a:highlight>
                  <a:srgbClr val="FFFFFF"/>
                </a:highlight>
                <a:latin typeface="Georgia"/>
                <a:ea typeface="Georgia"/>
                <a:cs typeface="Georgia"/>
                <a:sym typeface="Georgia"/>
              </a:rPr>
              <a:t>Mark Bertolini, chief executive officer </a:t>
            </a:r>
            <a:r>
              <a:rPr lang="en" altLang="en" sz="1500" dirty="0">
                <a:solidFill>
                  <a:srgbClr val="333333"/>
                </a:solidFill>
                <a:highlight>
                  <a:srgbClr val="FFFFFF"/>
                </a:highlight>
                <a:latin typeface="Georgia"/>
                <a:ea typeface="Georgia"/>
                <a:cs typeface="Georgia"/>
                <a:sym typeface="Georgia"/>
              </a:rPr>
              <a:t>of </a:t>
            </a:r>
            <a:r>
              <a:rPr lang="en" altLang="en" sz="1500" b="1" dirty="0">
                <a:solidFill>
                  <a:srgbClr val="333333"/>
                </a:solidFill>
                <a:highlight>
                  <a:srgbClr val="FFFFFF"/>
                </a:highlight>
                <a:latin typeface="Georgia"/>
                <a:ea typeface="Georgia"/>
                <a:cs typeface="Georgia"/>
                <a:sym typeface="Georgia"/>
              </a:rPr>
              <a:t>Aetna, </a:t>
            </a:r>
            <a:r>
              <a:rPr lang="en" altLang="en" sz="1500" dirty="0">
                <a:solidFill>
                  <a:srgbClr val="333333"/>
                </a:solidFill>
                <a:highlight>
                  <a:srgbClr val="FFFFFF"/>
                </a:highlight>
                <a:latin typeface="Georgia"/>
                <a:ea typeface="Georgia"/>
                <a:cs typeface="Georgia"/>
                <a:sym typeface="Georgia"/>
              </a:rPr>
              <a:t>the medical insurance giant, ….as a result of a broken neck... stumbled into yoga and meditation. This is how he eventually came to have his company make meditation and yoga classes available to employees.</a:t>
            </a:r>
          </a:p>
          <a:p>
            <a:pPr lvl="0" algn="ctr" rtl="0">
              <a:spcBef>
                <a:spcPts val="0"/>
              </a:spcBef>
              <a:buNone/>
            </a:pPr>
            <a:endParaRPr lang="en" altLang="en" sz="1500" dirty="0">
              <a:solidFill>
                <a:srgbClr val="333333"/>
              </a:solidFill>
              <a:highlight>
                <a:srgbClr val="FFFFFF"/>
              </a:highlight>
              <a:latin typeface="Georgia"/>
              <a:ea typeface="Georgia"/>
              <a:cs typeface="Georgia"/>
              <a:sym typeface="Georgia"/>
            </a:endParaRPr>
          </a:p>
          <a:p>
            <a:pPr lvl="0" algn="ctr" rtl="0">
              <a:spcBef>
                <a:spcPts val="0"/>
              </a:spcBef>
              <a:buNone/>
            </a:pPr>
            <a:r>
              <a:rPr lang="en" altLang="en" sz="1500" dirty="0">
                <a:solidFill>
                  <a:srgbClr val="333333"/>
                </a:solidFill>
                <a:highlight>
                  <a:srgbClr val="FFFFFF"/>
                </a:highlight>
                <a:latin typeface="Georgia"/>
                <a:ea typeface="Georgia"/>
                <a:cs typeface="Georgia"/>
                <a:sym typeface="Georgia"/>
              </a:rPr>
              <a:t>“Some people think I’m weird,” Bertolini says. “They say I’m only doing it because of my own experiences. And I say, ‘I may be weird, but I’m also in charge of the company.’”</a:t>
            </a:r>
          </a:p>
          <a:p>
            <a:pPr lvl="0" algn="ctr" rtl="0">
              <a:spcBef>
                <a:spcPts val="0"/>
              </a:spcBef>
              <a:buNone/>
            </a:pPr>
            <a:endParaRPr lang="en" altLang="en" sz="1500" u="sng" dirty="0">
              <a:solidFill>
                <a:srgbClr val="683DB9"/>
              </a:solidFill>
              <a:highlight>
                <a:srgbClr val="FFFFFF"/>
              </a:highlight>
              <a:latin typeface="Georgia"/>
              <a:ea typeface="Georgia"/>
              <a:cs typeface="Georgia"/>
              <a:sym typeface="Georgia"/>
            </a:endParaRPr>
          </a:p>
          <a:p>
            <a:pPr lvl="0" algn="ctr" rtl="0">
              <a:spcBef>
                <a:spcPts val="0"/>
              </a:spcBef>
              <a:buNone/>
            </a:pPr>
            <a:r>
              <a:rPr lang="en" altLang="en" sz="1500" dirty="0">
                <a:highlight>
                  <a:srgbClr val="FFFFFF"/>
                </a:highlight>
                <a:latin typeface="Georgia"/>
                <a:ea typeface="Georgia"/>
                <a:cs typeface="Georgia"/>
                <a:sym typeface="Georgia"/>
              </a:rPr>
              <a:t>Last year (2014), Aetna reduced its health care costs by 7 percent - a savings the CEO </a:t>
            </a:r>
            <a:r>
              <a:rPr lang="en" altLang="en" sz="1500" dirty="0">
                <a:solidFill>
                  <a:srgbClr val="333333"/>
                </a:solidFill>
                <a:highlight>
                  <a:srgbClr val="FFFFFF"/>
                </a:highlight>
                <a:latin typeface="Georgia"/>
                <a:ea typeface="Georgia"/>
                <a:cs typeface="Georgia"/>
                <a:sym typeface="Georgia"/>
              </a:rPr>
              <a:t>pegs in part to limiting stress through </a:t>
            </a:r>
            <a:r>
              <a:rPr lang="en" altLang="en" sz="1500" b="1" dirty="0">
                <a:solidFill>
                  <a:srgbClr val="333333"/>
                </a:solidFill>
                <a:highlight>
                  <a:srgbClr val="FFFFFF"/>
                </a:highlight>
                <a:latin typeface="Georgia"/>
                <a:ea typeface="Georgia"/>
                <a:cs typeface="Georgia"/>
                <a:sym typeface="Georgia"/>
              </a:rPr>
              <a:t>meditation and yoga.</a:t>
            </a:r>
          </a:p>
          <a:p>
            <a:pPr lvl="0" algn="ctr" rtl="0">
              <a:spcBef>
                <a:spcPts val="0"/>
              </a:spcBef>
              <a:buClr>
                <a:schemeClr val="dk1"/>
              </a:buClr>
              <a:buFont typeface="Arial"/>
              <a:buNone/>
            </a:pPr>
            <a:endParaRPr sz="1500" dirty="0">
              <a:solidFill>
                <a:srgbClr val="333333"/>
              </a:solidFill>
              <a:highlight>
                <a:srgbClr val="FFFFFF"/>
              </a:highlight>
              <a:latin typeface="Georgia"/>
              <a:ea typeface="Georgia"/>
              <a:cs typeface="Georgia"/>
              <a:sym typeface="Georgia"/>
            </a:endParaRPr>
          </a:p>
          <a:p>
            <a:pPr lvl="0" algn="ctr" rtl="0">
              <a:spcBef>
                <a:spcPts val="0"/>
              </a:spcBef>
              <a:buNone/>
            </a:pPr>
            <a:endParaRPr sz="1500" dirty="0"/>
          </a:p>
        </p:txBody>
      </p:sp>
      <p:sp>
        <p:nvSpPr>
          <p:cNvPr id="55" name="Shape 55"/>
          <p:cNvSpPr txBox="1">
            <a:spLocks noGrp="1"/>
          </p:cNvSpPr>
          <p:nvPr>
            <p:ph type="body" idx="2147483647"/>
          </p:nvPr>
        </p:nvSpPr>
        <p:spPr>
          <a:xfrm>
            <a:off x="4679101" y="1688757"/>
            <a:ext cx="4160099" cy="4256810"/>
          </a:xfrm>
          <a:prstGeom prst="rect">
            <a:avLst/>
          </a:prstGeom>
          <a:ln>
            <a:solidFill>
              <a:srgbClr val="FF0000"/>
            </a:solidFill>
          </a:ln>
        </p:spPr>
        <p:txBody>
          <a:bodyPr lIns="91425" tIns="91425" rIns="91425" bIns="91425" numCol="1" anchor="t" anchorCtr="0">
            <a:noAutofit/>
          </a:bodyPr>
          <a:lstStyle/>
          <a:p>
            <a:pPr algn="ctr">
              <a:spcBef>
                <a:spcPts val="0"/>
              </a:spcBef>
              <a:buClr>
                <a:schemeClr val="dk1"/>
              </a:buClr>
              <a:buSzPct val="78571"/>
              <a:buNone/>
            </a:pPr>
            <a:endParaRPr lang="en" altLang="en" sz="1500" b="1" dirty="0">
              <a:solidFill>
                <a:srgbClr val="333333"/>
              </a:solidFill>
              <a:latin typeface="Georgia"/>
              <a:ea typeface="Georgia"/>
              <a:cs typeface="Georgia"/>
              <a:sym typeface="Georgia"/>
            </a:endParaRPr>
          </a:p>
          <a:p>
            <a:pPr algn="ctr">
              <a:spcBef>
                <a:spcPts val="0"/>
              </a:spcBef>
              <a:buClr>
                <a:schemeClr val="dk1"/>
              </a:buClr>
              <a:buSzPct val="78571"/>
              <a:buNone/>
            </a:pPr>
            <a:r>
              <a:rPr lang="en" altLang="en" sz="1500" b="1" dirty="0">
                <a:solidFill>
                  <a:srgbClr val="333333"/>
                </a:solidFill>
                <a:latin typeface="Georgia"/>
                <a:ea typeface="Georgia"/>
                <a:cs typeface="Georgia"/>
                <a:sym typeface="Georgia"/>
              </a:rPr>
              <a:t>Google – </a:t>
            </a:r>
            <a:r>
              <a:rPr lang="en" altLang="en" sz="1500" dirty="0">
                <a:solidFill>
                  <a:srgbClr val="333333"/>
                </a:solidFill>
                <a:latin typeface="Georgia"/>
                <a:ea typeface="Georgia"/>
                <a:cs typeface="Georgia"/>
                <a:sym typeface="Georgia"/>
              </a:rPr>
              <a:t>Spun off a sep</a:t>
            </a:r>
            <a:r>
              <a:rPr lang="en-US" sz="1500" dirty="0">
                <a:solidFill>
                  <a:srgbClr val="333333"/>
                </a:solidFill>
                <a:latin typeface="Georgia"/>
                <a:ea typeface="Georgia"/>
                <a:cs typeface="Georgia"/>
                <a:sym typeface="Georgia"/>
              </a:rPr>
              <a:t>a</a:t>
            </a:r>
            <a:r>
              <a:rPr lang="en" altLang="en" sz="1500" dirty="0">
                <a:solidFill>
                  <a:srgbClr val="333333"/>
                </a:solidFill>
                <a:latin typeface="Georgia"/>
                <a:ea typeface="Georgia"/>
                <a:cs typeface="Georgia"/>
                <a:sym typeface="Georgia"/>
              </a:rPr>
              <a:t>rate organization to teach other organizations about </a:t>
            </a:r>
            <a:r>
              <a:rPr lang="en" altLang="en" sz="1500" b="1" dirty="0">
                <a:solidFill>
                  <a:srgbClr val="333333"/>
                </a:solidFill>
                <a:latin typeface="Georgia"/>
                <a:ea typeface="Georgia"/>
                <a:cs typeface="Georgia"/>
                <a:sym typeface="Georgia"/>
              </a:rPr>
              <a:t>mindfulness and meditation</a:t>
            </a:r>
            <a:r>
              <a:rPr lang="en" altLang="en" sz="1500" dirty="0">
                <a:solidFill>
                  <a:srgbClr val="333333"/>
                </a:solidFill>
                <a:latin typeface="Georgia"/>
                <a:ea typeface="Georgia"/>
                <a:cs typeface="Georgia"/>
                <a:sym typeface="Georgia"/>
              </a:rPr>
              <a:t>. See the book Search Inside Yourself for Google’s focus.</a:t>
            </a:r>
            <a:endParaRPr lang="en" altLang="en" sz="1500" b="1" dirty="0">
              <a:solidFill>
                <a:srgbClr val="333333"/>
              </a:solidFill>
              <a:latin typeface="Georgia"/>
              <a:ea typeface="Georgia"/>
              <a:cs typeface="Georgia"/>
              <a:sym typeface="Georgia"/>
            </a:endParaRPr>
          </a:p>
          <a:p>
            <a:pPr algn="ctr">
              <a:spcBef>
                <a:spcPts val="0"/>
              </a:spcBef>
              <a:buClr>
                <a:schemeClr val="dk1"/>
              </a:buClr>
              <a:buSzPct val="78571"/>
              <a:buNone/>
            </a:pPr>
            <a:endParaRPr lang="en" altLang="en" sz="1500" b="1" dirty="0">
              <a:solidFill>
                <a:srgbClr val="333333"/>
              </a:solidFill>
              <a:latin typeface="Georgia"/>
              <a:ea typeface="Georgia"/>
              <a:cs typeface="Georgia"/>
              <a:sym typeface="Georgia"/>
            </a:endParaRPr>
          </a:p>
          <a:p>
            <a:pPr algn="ctr">
              <a:spcBef>
                <a:spcPts val="0"/>
              </a:spcBef>
              <a:buClr>
                <a:schemeClr val="dk1"/>
              </a:buClr>
              <a:buSzPct val="78571"/>
              <a:buNone/>
            </a:pPr>
            <a:endParaRPr lang="en" altLang="en" sz="1500" b="1" dirty="0">
              <a:solidFill>
                <a:srgbClr val="333333"/>
              </a:solidFill>
              <a:latin typeface="Georgia"/>
              <a:ea typeface="Georgia"/>
              <a:cs typeface="Georgia"/>
              <a:sym typeface="Georgia"/>
            </a:endParaRPr>
          </a:p>
          <a:p>
            <a:pPr lvl="0" algn="ctr" rtl="0">
              <a:spcBef>
                <a:spcPts val="0"/>
              </a:spcBef>
              <a:buClr>
                <a:schemeClr val="dk1"/>
              </a:buClr>
              <a:buSzPct val="78571"/>
              <a:buFont typeface="Arial"/>
              <a:buNone/>
            </a:pPr>
            <a:endParaRPr lang="en" altLang="en" sz="1500" b="1" dirty="0"/>
          </a:p>
          <a:p>
            <a:pPr lvl="0" algn="ctr" rtl="0">
              <a:spcBef>
                <a:spcPts val="0"/>
              </a:spcBef>
              <a:buClr>
                <a:schemeClr val="dk1"/>
              </a:buClr>
              <a:buSzPct val="78571"/>
              <a:buFont typeface="Arial"/>
              <a:buNone/>
            </a:pPr>
            <a:r>
              <a:rPr lang="en" altLang="en" sz="1500" b="1" dirty="0"/>
              <a:t>Promega (Biotech)</a:t>
            </a:r>
            <a:r>
              <a:rPr lang="en" altLang="en" sz="1500" dirty="0"/>
              <a:t> - </a:t>
            </a:r>
            <a:r>
              <a:rPr lang="en" altLang="en" sz="1500" dirty="0">
                <a:solidFill>
                  <a:srgbClr val="333333"/>
                </a:solidFill>
                <a:latin typeface="Georgia"/>
                <a:ea typeface="Georgia"/>
                <a:cs typeface="Georgia"/>
                <a:sym typeface="Georgia"/>
              </a:rPr>
              <a:t>“You create a culture of wellness," says Promega's </a:t>
            </a:r>
            <a:r>
              <a:rPr lang="en" altLang="en" sz="1500" b="1" dirty="0">
                <a:solidFill>
                  <a:srgbClr val="333333"/>
                </a:solidFill>
                <a:latin typeface="Georgia"/>
                <a:ea typeface="Georgia"/>
                <a:cs typeface="Georgia"/>
                <a:sym typeface="Georgia"/>
              </a:rPr>
              <a:t>chief medical officer, Ashley G. Anderson Jr</a:t>
            </a:r>
            <a:r>
              <a:rPr lang="en" altLang="en" sz="1500" dirty="0">
                <a:solidFill>
                  <a:srgbClr val="333333"/>
                </a:solidFill>
                <a:latin typeface="Georgia"/>
                <a:ea typeface="Georgia"/>
                <a:cs typeface="Georgia"/>
                <a:sym typeface="Georgia"/>
              </a:rPr>
              <a:t>. "If you create a culture in which vibrant physicality is an admired thing, you've achieved a lot. A healthy workforce is a productive workforce." </a:t>
            </a:r>
            <a:r>
              <a:rPr lang="en" altLang="en" sz="1500" b="1" dirty="0">
                <a:solidFill>
                  <a:srgbClr val="333333"/>
                </a:solidFill>
                <a:latin typeface="Georgia"/>
                <a:ea typeface="Georgia"/>
                <a:cs typeface="Georgia"/>
                <a:sym typeface="Georgia"/>
              </a:rPr>
              <a:t>Yoga and meditation</a:t>
            </a:r>
          </a:p>
          <a:p>
            <a:pPr lvl="0" algn="ctr" rtl="0">
              <a:spcBef>
                <a:spcPts val="0"/>
              </a:spcBef>
              <a:buClr>
                <a:schemeClr val="dk1"/>
              </a:buClr>
              <a:buFont typeface="Arial"/>
              <a:buNone/>
            </a:pPr>
            <a:endParaRPr sz="1500" b="1" dirty="0">
              <a:solidFill>
                <a:srgbClr val="333333"/>
              </a:solidFill>
              <a:latin typeface="Georgia"/>
              <a:ea typeface="Georgia"/>
              <a:cs typeface="Georgia"/>
              <a:sym typeface="Georgia"/>
            </a:endParaRPr>
          </a:p>
          <a:p>
            <a:pPr lvl="0" algn="ctr" rtl="0">
              <a:spcBef>
                <a:spcPts val="0"/>
              </a:spcBef>
              <a:buClr>
                <a:schemeClr val="dk1"/>
              </a:buClr>
              <a:buFont typeface="Arial"/>
              <a:buNone/>
            </a:pPr>
            <a:endParaRPr sz="1500" b="1" dirty="0">
              <a:solidFill>
                <a:srgbClr val="333333"/>
              </a:solidFill>
              <a:latin typeface="Georgia"/>
              <a:ea typeface="Georgia"/>
              <a:cs typeface="Georgia"/>
              <a:sym typeface="Georgia"/>
            </a:endParaRPr>
          </a:p>
          <a:p>
            <a:pPr lvl="0" algn="ctr" rtl="0">
              <a:spcBef>
                <a:spcPts val="0"/>
              </a:spcBef>
              <a:buNone/>
            </a:pPr>
            <a:endParaRPr sz="1500" dirty="0"/>
          </a:p>
        </p:txBody>
      </p:sp>
      <p:sp>
        <p:nvSpPr>
          <p:cNvPr id="56" name="Shape 56"/>
          <p:cNvSpPr txBox="1"/>
          <p:nvPr/>
        </p:nvSpPr>
        <p:spPr>
          <a:xfrm>
            <a:off x="2590800" y="5945567"/>
            <a:ext cx="3817500" cy="346799"/>
          </a:xfrm>
          <a:prstGeom prst="rect">
            <a:avLst/>
          </a:prstGeom>
          <a:noFill/>
          <a:ln>
            <a:noFill/>
          </a:ln>
        </p:spPr>
        <p:txBody>
          <a:bodyPr lIns="91425" tIns="91425" rIns="91425" bIns="91425" numCol="1" anchor="ctr" anchorCtr="0">
            <a:noAutofit/>
          </a:bodyPr>
          <a:lstStyle/>
          <a:p>
            <a:pPr lvl="0" rtl="0">
              <a:lnSpc>
                <a:spcPct val="115000"/>
              </a:lnSpc>
              <a:spcBef>
                <a:spcPts val="0"/>
              </a:spcBef>
              <a:spcAft>
                <a:spcPts val="1600"/>
              </a:spcAft>
              <a:buNone/>
            </a:pPr>
            <a:r>
              <a:rPr lang="en" altLang="en" sz="1200" dirty="0">
                <a:solidFill>
                  <a:srgbClr val="333333"/>
                </a:solidFill>
                <a:latin typeface="Georgia"/>
                <a:ea typeface="Georgia"/>
                <a:cs typeface="Georgia"/>
                <a:sym typeface="Georgia"/>
              </a:rPr>
              <a:t>Huffington Post, by Peter S. Goodman, April 1, 2015</a:t>
            </a:r>
          </a:p>
        </p:txBody>
      </p:sp>
      <p:sp>
        <p:nvSpPr>
          <p:cNvPr id="6" name="Footer Placeholder 7"/>
          <p:cNvSpPr txBox="1">
            <a:spLocks/>
          </p:cNvSpPr>
          <p:nvPr/>
        </p:nvSpPr>
        <p:spPr>
          <a:xfrm>
            <a:off x="3124200" y="6416675"/>
            <a:ext cx="3200400" cy="365125"/>
          </a:xfrm>
          <a:prstGeom prst="rect">
            <a:avLst/>
          </a:prstGeom>
        </p:spPr>
        <p:txBody>
          <a:bodyPr numCol="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schemeClr val="bg1">
                    <a:lumMod val="50000"/>
                  </a:schemeClr>
                </a:solidFill>
              </a:rPr>
              <a:t>www.adhyatmik.org &amp; www.purnahealth.org</a:t>
            </a:r>
          </a:p>
        </p:txBody>
      </p:sp>
    </p:spTree>
    <p:extLst>
      <p:ext uri="{BB962C8B-B14F-4D97-AF65-F5344CB8AC3E}">
        <p14:creationId xmlns:p14="http://schemas.microsoft.com/office/powerpoint/2010/main" val="1784229709"/>
      </p:ext>
    </p:extLst>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97808" y="303201"/>
            <a:ext cx="8970891" cy="763599"/>
          </a:xfrm>
          <a:prstGeom prst="rect">
            <a:avLst/>
          </a:prstGeom>
          <a:solidFill>
            <a:schemeClr val="accent6">
              <a:lumMod val="40000"/>
              <a:lumOff val="60000"/>
            </a:schemeClr>
          </a:solidFill>
          <a:ln>
            <a:solidFill>
              <a:srgbClr val="C00000"/>
            </a:solidFill>
          </a:ln>
        </p:spPr>
        <p:txBody>
          <a:bodyPr vert="horz" lIns="91440" tIns="45720" rIns="91440" bIns="45720" numCol="1" rtlCol="0" anchor="ctr">
            <a:noAutofit/>
          </a:bodyPr>
          <a:lstStyle/>
          <a:p>
            <a:pPr>
              <a:spcBef>
                <a:spcPct val="0"/>
              </a:spcBef>
            </a:pPr>
            <a:r>
              <a:rPr lang="en" altLang="en" sz="2000" dirty="0"/>
              <a:t>There is a high correlation between using the PHMS teachings and experiencing improved physical, mental/emotional health, well being and ability to manage stress.</a:t>
            </a:r>
          </a:p>
        </p:txBody>
      </p:sp>
      <p:sp>
        <p:nvSpPr>
          <p:cNvPr id="54" name="Shape 54"/>
          <p:cNvSpPr txBox="1">
            <a:spLocks noGrp="1"/>
          </p:cNvSpPr>
          <p:nvPr>
            <p:ph type="body" idx="1"/>
          </p:nvPr>
        </p:nvSpPr>
        <p:spPr>
          <a:xfrm>
            <a:off x="311701" y="2133599"/>
            <a:ext cx="5631899" cy="3957935"/>
          </a:xfrm>
          <a:prstGeom prst="rect">
            <a:avLst/>
          </a:prstGeom>
          <a:ln>
            <a:solidFill>
              <a:schemeClr val="accent2"/>
            </a:solidFill>
          </a:ln>
        </p:spPr>
        <p:txBody>
          <a:bodyPr lIns="91425" tIns="91425" rIns="91425" bIns="91425" numCol="1" anchor="t" anchorCtr="0">
            <a:noAutofit/>
          </a:bodyPr>
          <a:lstStyle/>
          <a:p>
            <a:pPr rtl="0">
              <a:spcBef>
                <a:spcPts val="0"/>
              </a:spcBef>
              <a:buFont typeface="Wingdings" panose="05000000000000000000" pitchFamily="2" charset="2"/>
              <a:buChar char="v"/>
            </a:pPr>
            <a:r>
              <a:rPr lang="en" altLang="en" sz="1700" dirty="0"/>
              <a:t>Number of survey respondents:	41</a:t>
            </a:r>
          </a:p>
          <a:p>
            <a:pPr rtl="0">
              <a:spcBef>
                <a:spcPts val="0"/>
              </a:spcBef>
              <a:buFont typeface="Wingdings" panose="05000000000000000000" pitchFamily="2" charset="2"/>
              <a:buChar char="v"/>
            </a:pPr>
            <a:endParaRPr lang="en" altLang="en" sz="1700" dirty="0"/>
          </a:p>
          <a:p>
            <a:pPr rtl="0">
              <a:spcBef>
                <a:spcPts val="0"/>
              </a:spcBef>
              <a:buFont typeface="Wingdings" panose="05000000000000000000" pitchFamily="2" charset="2"/>
              <a:buChar char="v"/>
            </a:pPr>
            <a:r>
              <a:rPr lang="en" altLang="en" sz="1700" dirty="0"/>
              <a:t>% of Male / Female respondents: 	27% / 73%</a:t>
            </a:r>
          </a:p>
          <a:p>
            <a:pPr rtl="0">
              <a:spcBef>
                <a:spcPts val="0"/>
              </a:spcBef>
              <a:buFont typeface="Wingdings" panose="05000000000000000000" pitchFamily="2" charset="2"/>
              <a:buChar char="v"/>
            </a:pPr>
            <a:endParaRPr lang="en" altLang="en" sz="1700" dirty="0"/>
          </a:p>
          <a:p>
            <a:pPr>
              <a:buFont typeface="Wingdings" panose="05000000000000000000" pitchFamily="2" charset="2"/>
              <a:buChar char="v"/>
            </a:pPr>
            <a:r>
              <a:rPr lang="en" altLang="en" sz="1700" dirty="0"/>
              <a:t>Age range:			28-75 years</a:t>
            </a:r>
          </a:p>
          <a:p>
            <a:pPr rtl="0">
              <a:spcBef>
                <a:spcPts val="0"/>
              </a:spcBef>
              <a:buNone/>
            </a:pPr>
            <a:r>
              <a:rPr lang="en" altLang="en" sz="1700" dirty="0"/>
              <a:t>	Average / Median age		47.6 / 44			</a:t>
            </a:r>
          </a:p>
          <a:p>
            <a:pPr rtl="0">
              <a:spcBef>
                <a:spcPts val="0"/>
              </a:spcBef>
              <a:buNone/>
            </a:pPr>
            <a:endParaRPr lang="en" altLang="en" sz="1700" dirty="0"/>
          </a:p>
          <a:p>
            <a:pPr rtl="0">
              <a:spcBef>
                <a:spcPts val="0"/>
              </a:spcBef>
              <a:buFont typeface="Wingdings" panose="05000000000000000000" pitchFamily="2" charset="2"/>
              <a:buChar char="v"/>
            </a:pPr>
            <a:r>
              <a:rPr lang="en" altLang="en" sz="1700" dirty="0"/>
              <a:t>Income range:			$0 - $500,000</a:t>
            </a:r>
          </a:p>
          <a:p>
            <a:pPr rtl="0">
              <a:spcBef>
                <a:spcPts val="0"/>
              </a:spcBef>
              <a:buNone/>
            </a:pPr>
            <a:r>
              <a:rPr lang="en" altLang="en" sz="1700" dirty="0"/>
              <a:t>	Average / Median income:		$82,847 / $45,000</a:t>
            </a:r>
          </a:p>
          <a:p>
            <a:pPr rtl="0">
              <a:spcBef>
                <a:spcPts val="0"/>
              </a:spcBef>
              <a:buNone/>
            </a:pPr>
            <a:endParaRPr lang="en" altLang="en" sz="1700" dirty="0"/>
          </a:p>
          <a:p>
            <a:pPr rtl="0">
              <a:spcBef>
                <a:spcPts val="0"/>
              </a:spcBef>
              <a:buFont typeface="Wingdings" panose="05000000000000000000" pitchFamily="2" charset="2"/>
              <a:buChar char="v"/>
            </a:pPr>
            <a:r>
              <a:rPr lang="en" altLang="en" sz="1700" dirty="0"/>
              <a:t>Average / Median time using PHMS:	3.6 / 2 years</a:t>
            </a:r>
          </a:p>
          <a:p>
            <a:pPr>
              <a:buNone/>
            </a:pPr>
            <a:r>
              <a:rPr lang="en" altLang="en" sz="1600" dirty="0">
                <a:solidFill>
                  <a:srgbClr val="000000"/>
                </a:solidFill>
              </a:rPr>
              <a:t>Improvements were dependent upon the frequency of using practices, the number of practices used and the length of time using the practices.</a:t>
            </a:r>
          </a:p>
          <a:p>
            <a:pPr rtl="0">
              <a:spcBef>
                <a:spcPts val="0"/>
              </a:spcBef>
              <a:buNone/>
            </a:pPr>
            <a:endParaRPr lang="en" altLang="en" sz="1700" dirty="0"/>
          </a:p>
        </p:txBody>
      </p:sp>
      <p:sp>
        <p:nvSpPr>
          <p:cNvPr id="55" name="Shape 55"/>
          <p:cNvSpPr txBox="1">
            <a:spLocks noGrp="1"/>
          </p:cNvSpPr>
          <p:nvPr>
            <p:ph type="title" idx="2147483647"/>
          </p:nvPr>
        </p:nvSpPr>
        <p:spPr>
          <a:xfrm>
            <a:off x="304800" y="1317500"/>
            <a:ext cx="8520599" cy="691668"/>
          </a:xfrm>
          <a:prstGeom prst="rect">
            <a:avLst/>
          </a:prstGeom>
          <a:ln>
            <a:solidFill>
              <a:schemeClr val="accent2"/>
            </a:solidFill>
          </a:ln>
        </p:spPr>
        <p:txBody>
          <a:bodyPr lIns="91425" tIns="91425" rIns="91425" bIns="91425" numCol="1" anchor="t" anchorCtr="0">
            <a:noAutofit/>
          </a:bodyPr>
          <a:lstStyle/>
          <a:p>
            <a:pPr lvl="0" algn="ctr" rtl="0">
              <a:spcBef>
                <a:spcPts val="0"/>
              </a:spcBef>
              <a:buNone/>
            </a:pPr>
            <a:r>
              <a:rPr lang="en" altLang="en" sz="1800" dirty="0">
                <a:solidFill>
                  <a:srgbClr val="000000"/>
                </a:solidFill>
                <a:highlight>
                  <a:srgbClr val="FFFFFF"/>
                </a:highlight>
              </a:rPr>
              <a:t>Improvements were dependent upon the frequency of using practices, the number of practices used and the length of time using the practices.</a:t>
            </a:r>
          </a:p>
        </p:txBody>
      </p:sp>
      <p:sp>
        <p:nvSpPr>
          <p:cNvPr id="5" name="Footer Placeholder 7"/>
          <p:cNvSpPr txBox="1">
            <a:spLocks/>
          </p:cNvSpPr>
          <p:nvPr/>
        </p:nvSpPr>
        <p:spPr>
          <a:xfrm>
            <a:off x="3124200" y="6477000"/>
            <a:ext cx="3200400" cy="365125"/>
          </a:xfrm>
          <a:prstGeom prst="rect">
            <a:avLst/>
          </a:prstGeom>
        </p:spPr>
        <p:txBody>
          <a:bodyPr numCol="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schemeClr val="bg1">
                    <a:lumMod val="50000"/>
                  </a:schemeClr>
                </a:solidFill>
              </a:rPr>
              <a:t>www.adhyatmik.org &amp; www.purnahealth.org</a:t>
            </a:r>
          </a:p>
        </p:txBody>
      </p:sp>
      <p:sp>
        <p:nvSpPr>
          <p:cNvPr id="2" name="Rectangle 1"/>
          <p:cNvSpPr/>
          <p:nvPr/>
        </p:nvSpPr>
        <p:spPr>
          <a:xfrm>
            <a:off x="304800" y="6091535"/>
            <a:ext cx="8534400" cy="461665"/>
          </a:xfrm>
          <a:prstGeom prst="rect">
            <a:avLst/>
          </a:prstGeom>
        </p:spPr>
        <p:txBody>
          <a:bodyPr wrap="square" numCol="1">
            <a:spAutoFit/>
          </a:bodyPr>
          <a:lstStyle/>
          <a:p>
            <a:pPr lvl="0"/>
            <a:r>
              <a:rPr lang="en" altLang="en" sz="1200" dirty="0">
                <a:solidFill>
                  <a:srgbClr val="262626"/>
                </a:solidFill>
                <a:highlight>
                  <a:srgbClr val="FFFFFF"/>
                </a:highlight>
              </a:rPr>
              <a:t>Research conducted in 2015 by Emily Schulz, Ph.D, OTR/L, CFLE; as partial completion of a Master of Arts degree in Humanities with a Concentration in holistic health and wellness from Prescott College</a:t>
            </a:r>
            <a:endParaRPr lang="en" altLang="en" sz="1400" dirty="0">
              <a:solidFill>
                <a:prstClr val="black"/>
              </a:solidFill>
            </a:endParaRPr>
          </a:p>
        </p:txBody>
      </p:sp>
      <p:sp>
        <p:nvSpPr>
          <p:cNvPr id="7" name="Shape 54"/>
          <p:cNvSpPr txBox="1">
            <a:spLocks/>
          </p:cNvSpPr>
          <p:nvPr/>
        </p:nvSpPr>
        <p:spPr>
          <a:xfrm>
            <a:off x="6096000" y="2138065"/>
            <a:ext cx="2743200" cy="3957935"/>
          </a:xfrm>
          <a:prstGeom prst="rect">
            <a:avLst/>
          </a:prstGeom>
          <a:ln>
            <a:solidFill>
              <a:schemeClr val="accent2"/>
            </a:solidFill>
          </a:ln>
        </p:spPr>
        <p:txBody>
          <a:bodyPr vert="horz" lIns="91425" tIns="91425" rIns="91425" bIns="91425" numCol="1" rtlCol="0" anchor="t" anchorCtr="0">
            <a:noAutofit/>
          </a:bodyPr>
          <a:lstStyle>
            <a:lvl1pPr marL="342900" indent="-342900" algn="l" defTabSz="914400" rtl="0" eaLnBrk="1" latinLnBrk="0" hangingPunct="1">
              <a:spcBef>
                <a:spcPts val="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ts val="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ts val="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ts val="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ts val="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ts val="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ts val="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ts val="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ts val="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 altLang="en" sz="1700" dirty="0">
              <a:solidFill>
                <a:srgbClr val="262626"/>
              </a:solidFill>
              <a:highlight>
                <a:srgbClr val="FFFFFF"/>
              </a:highlight>
            </a:endParaRPr>
          </a:p>
          <a:p>
            <a:pPr marL="0" indent="0" algn="ctr">
              <a:buFont typeface="Arial" panose="020B0604020202020204" pitchFamily="34" charset="0"/>
              <a:buNone/>
            </a:pPr>
            <a:endParaRPr lang="en" altLang="en" sz="1700" dirty="0">
              <a:solidFill>
                <a:srgbClr val="262626"/>
              </a:solidFill>
              <a:highlight>
                <a:srgbClr val="FFFFFF"/>
              </a:highlight>
            </a:endParaRPr>
          </a:p>
          <a:p>
            <a:pPr marL="0" indent="0" algn="ctr">
              <a:buFont typeface="Arial" panose="020B0604020202020204" pitchFamily="34" charset="0"/>
              <a:buNone/>
            </a:pPr>
            <a:r>
              <a:rPr lang="en" altLang="en" sz="1700" dirty="0">
                <a:solidFill>
                  <a:srgbClr val="262626"/>
                </a:solidFill>
                <a:highlight>
                  <a:srgbClr val="FFFFFF"/>
                </a:highlight>
              </a:rPr>
              <a:t>Top five practi</a:t>
            </a:r>
            <a:r>
              <a:rPr lang="en-US" altLang="en" sz="1700" dirty="0">
                <a:solidFill>
                  <a:srgbClr val="262626"/>
                </a:solidFill>
                <a:highlight>
                  <a:srgbClr val="FFFFFF"/>
                </a:highlight>
              </a:rPr>
              <a:t>c</a:t>
            </a:r>
            <a:r>
              <a:rPr lang="en" altLang="en" sz="1700" dirty="0">
                <a:solidFill>
                  <a:srgbClr val="262626"/>
                </a:solidFill>
                <a:highlight>
                  <a:srgbClr val="FFFFFF"/>
                </a:highlight>
              </a:rPr>
              <a:t>es used &gt;90% of the time:</a:t>
            </a:r>
          </a:p>
          <a:p>
            <a:pPr marL="0" indent="0">
              <a:buFont typeface="Arial" panose="020B0604020202020204" pitchFamily="34" charset="0"/>
              <a:buNone/>
            </a:pPr>
            <a:endParaRPr lang="en" altLang="en" sz="1700" dirty="0">
              <a:solidFill>
                <a:srgbClr val="262626"/>
              </a:solidFill>
              <a:highlight>
                <a:srgbClr val="FFFFFF"/>
              </a:highlight>
            </a:endParaRPr>
          </a:p>
          <a:p>
            <a:pPr>
              <a:buFont typeface="Wingdings" panose="05000000000000000000" pitchFamily="2" charset="2"/>
              <a:buChar char="v"/>
            </a:pPr>
            <a:r>
              <a:rPr lang="en" altLang="en" sz="1700" dirty="0">
                <a:solidFill>
                  <a:srgbClr val="262626"/>
                </a:solidFill>
                <a:highlight>
                  <a:srgbClr val="FFFFFF"/>
                </a:highlight>
              </a:rPr>
              <a:t>Contemplation</a:t>
            </a:r>
          </a:p>
          <a:p>
            <a:pPr>
              <a:buFont typeface="Wingdings" panose="05000000000000000000" pitchFamily="2" charset="2"/>
              <a:buChar char="v"/>
            </a:pPr>
            <a:r>
              <a:rPr lang="en" altLang="en" sz="1700" dirty="0">
                <a:solidFill>
                  <a:srgbClr val="262626"/>
                </a:solidFill>
                <a:highlight>
                  <a:srgbClr val="FFFFFF"/>
                </a:highlight>
              </a:rPr>
              <a:t>Mantra</a:t>
            </a:r>
          </a:p>
          <a:p>
            <a:pPr>
              <a:buFont typeface="Wingdings" panose="05000000000000000000" pitchFamily="2" charset="2"/>
              <a:buChar char="v"/>
            </a:pPr>
            <a:r>
              <a:rPr lang="en" altLang="en" sz="1700" dirty="0">
                <a:solidFill>
                  <a:srgbClr val="262626"/>
                </a:solidFill>
                <a:highlight>
                  <a:srgbClr val="FFFFFF"/>
                </a:highlight>
              </a:rPr>
              <a:t>Introspection</a:t>
            </a:r>
          </a:p>
          <a:p>
            <a:pPr>
              <a:buFont typeface="Wingdings" panose="05000000000000000000" pitchFamily="2" charset="2"/>
              <a:buChar char="v"/>
            </a:pPr>
            <a:r>
              <a:rPr lang="en" altLang="en" sz="1700" dirty="0">
                <a:solidFill>
                  <a:srgbClr val="262626"/>
                </a:solidFill>
                <a:highlight>
                  <a:srgbClr val="FFFFFF"/>
                </a:highlight>
              </a:rPr>
              <a:t>Gratitude</a:t>
            </a:r>
          </a:p>
          <a:p>
            <a:pPr>
              <a:buFont typeface="Wingdings" panose="05000000000000000000" pitchFamily="2" charset="2"/>
              <a:buChar char="v"/>
            </a:pPr>
            <a:r>
              <a:rPr lang="en" altLang="en" sz="1700" dirty="0">
                <a:solidFill>
                  <a:srgbClr val="262626"/>
                </a:solidFill>
                <a:highlight>
                  <a:srgbClr val="FFFFFF"/>
                </a:highlight>
              </a:rPr>
              <a:t>Meditation</a:t>
            </a:r>
          </a:p>
          <a:p>
            <a:pPr marL="0" indent="0">
              <a:buFont typeface="Arial" panose="020B0604020202020204" pitchFamily="34" charset="0"/>
              <a:buNone/>
            </a:pPr>
            <a:endParaRPr lang="en" altLang="en" sz="1700" dirty="0">
              <a:solidFill>
                <a:srgbClr val="262626"/>
              </a:solidFill>
              <a:highlight>
                <a:srgbClr val="FFFFFF"/>
              </a:highlight>
            </a:endParaRPr>
          </a:p>
          <a:p>
            <a:pPr marL="0" indent="0">
              <a:buFont typeface="Arial" panose="020B0604020202020204" pitchFamily="34" charset="0"/>
              <a:buNone/>
            </a:pPr>
            <a:endParaRPr lang="en" altLang="en" sz="1700" dirty="0">
              <a:solidFill>
                <a:srgbClr val="262626"/>
              </a:solidFill>
              <a:highlight>
                <a:srgbClr val="FFFFFF"/>
              </a:highlight>
            </a:endParaRPr>
          </a:p>
        </p:txBody>
      </p:sp>
    </p:spTree>
    <p:extLst>
      <p:ext uri="{BB962C8B-B14F-4D97-AF65-F5344CB8AC3E}">
        <p14:creationId xmlns:p14="http://schemas.microsoft.com/office/powerpoint/2010/main" val="1112654764"/>
      </p:ext>
    </p:extLst>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a:solidFill>
            <a:schemeClr val="accent6">
              <a:lumMod val="40000"/>
              <a:lumOff val="60000"/>
            </a:schemeClr>
          </a:solidFill>
          <a:ln>
            <a:solidFill>
              <a:srgbClr val="C00000"/>
            </a:solidFill>
          </a:ln>
        </p:spPr>
        <p:txBody>
          <a:bodyPr numCol="1">
            <a:noAutofit/>
          </a:bodyPr>
          <a:lstStyle/>
          <a:p>
            <a:r>
              <a:rPr lang="en-US" sz="2800" dirty="0"/>
              <a:t>Carolyn S., female retired mechanical engineer</a:t>
            </a:r>
          </a:p>
        </p:txBody>
      </p:sp>
      <p:sp>
        <p:nvSpPr>
          <p:cNvPr id="6" name="TextBox 5"/>
          <p:cNvSpPr txBox="1"/>
          <p:nvPr/>
        </p:nvSpPr>
        <p:spPr>
          <a:xfrm>
            <a:off x="460687" y="1524000"/>
            <a:ext cx="2511113" cy="5078075"/>
          </a:xfrm>
          <a:prstGeom prst="rect">
            <a:avLst/>
          </a:prstGeom>
          <a:noFill/>
          <a:ln>
            <a:solidFill>
              <a:schemeClr val="accent2"/>
            </a:solidFill>
          </a:ln>
        </p:spPr>
        <p:txBody>
          <a:bodyPr wrap="square" numCol="1" rtlCol="0">
            <a:noAutofit/>
          </a:bodyPr>
          <a:lstStyle/>
          <a:p>
            <a:pPr algn="ctr"/>
            <a:r>
              <a:rPr lang="en-US" sz="1600" b="1" dirty="0"/>
              <a:t>Life before PHMS</a:t>
            </a:r>
          </a:p>
          <a:p>
            <a:r>
              <a:rPr lang="en-US" sz="1300" b="1" dirty="0"/>
              <a:t>Physical</a:t>
            </a:r>
          </a:p>
          <a:p>
            <a:r>
              <a:rPr lang="en-US" sz="1300" dirty="0"/>
              <a:t>- Grossly overweight</a:t>
            </a:r>
          </a:p>
          <a:p>
            <a:r>
              <a:rPr lang="en-US" sz="1300" dirty="0"/>
              <a:t>- Extreme allergies to food and cold.  Rheumatoid Arthritis, in extreme pain and often incapacitated</a:t>
            </a:r>
          </a:p>
          <a:p>
            <a:endParaRPr lang="en-US" sz="1300" dirty="0"/>
          </a:p>
          <a:p>
            <a:r>
              <a:rPr lang="en-US" sz="1300" b="1" dirty="0"/>
              <a:t>Mental</a:t>
            </a:r>
          </a:p>
          <a:p>
            <a:r>
              <a:rPr lang="en-US" sz="1300" dirty="0"/>
              <a:t>- Going in circles trying to find a way out</a:t>
            </a:r>
          </a:p>
          <a:p>
            <a:r>
              <a:rPr lang="en-US" sz="1300" dirty="0"/>
              <a:t>- Thoughts of self blame</a:t>
            </a:r>
          </a:p>
          <a:p>
            <a:r>
              <a:rPr lang="en-US" sz="1300" dirty="0"/>
              <a:t>- Thinking I knew enough to fix it</a:t>
            </a:r>
          </a:p>
          <a:p>
            <a:endParaRPr lang="en-US" sz="1300" dirty="0"/>
          </a:p>
          <a:p>
            <a:r>
              <a:rPr lang="en-US" sz="1300" b="1" dirty="0"/>
              <a:t>Emotional</a:t>
            </a:r>
          </a:p>
          <a:p>
            <a:r>
              <a:rPr lang="en-US" sz="1300" dirty="0"/>
              <a:t>- Stressed and depressed</a:t>
            </a:r>
          </a:p>
          <a:p>
            <a:r>
              <a:rPr lang="en-US" sz="1300" dirty="0"/>
              <a:t>- Overwhelmed, massive fear</a:t>
            </a:r>
          </a:p>
          <a:p>
            <a:r>
              <a:rPr lang="en-US" sz="1300" dirty="0"/>
              <a:t>- Feeling of not good enough, loneliness</a:t>
            </a:r>
          </a:p>
          <a:p>
            <a:endParaRPr lang="en-US" sz="1300" dirty="0"/>
          </a:p>
          <a:p>
            <a:r>
              <a:rPr lang="en-US" sz="1300" b="1" dirty="0"/>
              <a:t>Spiritual</a:t>
            </a:r>
            <a:endParaRPr lang="en-US" sz="1300" dirty="0"/>
          </a:p>
          <a:p>
            <a:r>
              <a:rPr lang="en-US" sz="1300" dirty="0"/>
              <a:t>- Believed that Source / God existed but confused with circumstances. Prayer and meditation were not enough</a:t>
            </a:r>
          </a:p>
        </p:txBody>
      </p:sp>
      <p:sp>
        <p:nvSpPr>
          <p:cNvPr id="5" name="TextBox 4"/>
          <p:cNvSpPr txBox="1"/>
          <p:nvPr/>
        </p:nvSpPr>
        <p:spPr>
          <a:xfrm>
            <a:off x="3352800" y="1551325"/>
            <a:ext cx="2514600" cy="4955203"/>
          </a:xfrm>
          <a:prstGeom prst="rect">
            <a:avLst/>
          </a:prstGeom>
          <a:noFill/>
          <a:ln>
            <a:solidFill>
              <a:schemeClr val="accent2"/>
            </a:solidFill>
          </a:ln>
        </p:spPr>
        <p:txBody>
          <a:bodyPr wrap="square" numCol="1" rtlCol="0">
            <a:spAutoFit/>
          </a:bodyPr>
          <a:lstStyle/>
          <a:p>
            <a:pPr algn="ctr"/>
            <a:r>
              <a:rPr lang="en-US" sz="1600" b="1" dirty="0"/>
              <a:t>Practices Used</a:t>
            </a:r>
          </a:p>
          <a:p>
            <a:pPr algn="ctr"/>
            <a:endParaRPr lang="en-US" sz="1300" dirty="0"/>
          </a:p>
          <a:p>
            <a:pPr algn="ctr"/>
            <a:r>
              <a:rPr lang="en-US" sz="1300" dirty="0"/>
              <a:t>Art work, creativity</a:t>
            </a:r>
          </a:p>
          <a:p>
            <a:pPr algn="ctr"/>
            <a:endParaRPr lang="en-US" sz="1300" dirty="0"/>
          </a:p>
          <a:p>
            <a:pPr algn="ctr"/>
            <a:r>
              <a:rPr lang="en-US" sz="1300" dirty="0"/>
              <a:t>Continuous reading of books of spiritual Masters</a:t>
            </a:r>
          </a:p>
          <a:p>
            <a:pPr algn="ctr"/>
            <a:endParaRPr lang="en-US" sz="1300" dirty="0"/>
          </a:p>
          <a:p>
            <a:pPr algn="ctr"/>
            <a:r>
              <a:rPr lang="en-US" sz="1300" dirty="0"/>
              <a:t>Helping others</a:t>
            </a:r>
          </a:p>
          <a:p>
            <a:pPr algn="ctr"/>
            <a:endParaRPr lang="en-US" sz="1300" dirty="0"/>
          </a:p>
          <a:p>
            <a:pPr algn="ctr"/>
            <a:r>
              <a:rPr lang="en-US" sz="1300" dirty="0"/>
              <a:t>Eliminated chemicals from food and environment</a:t>
            </a:r>
          </a:p>
          <a:p>
            <a:pPr algn="ctr"/>
            <a:endParaRPr lang="en-US" sz="1300" dirty="0"/>
          </a:p>
          <a:p>
            <a:pPr algn="ctr"/>
            <a:r>
              <a:rPr lang="en-US" sz="1300" dirty="0"/>
              <a:t>Mantras</a:t>
            </a:r>
          </a:p>
          <a:p>
            <a:pPr algn="ctr"/>
            <a:endParaRPr lang="en-US" sz="1300" dirty="0"/>
          </a:p>
          <a:p>
            <a:pPr algn="ctr"/>
            <a:r>
              <a:rPr lang="en-US" sz="1300" dirty="0"/>
              <a:t>Organic / pure food</a:t>
            </a:r>
          </a:p>
          <a:p>
            <a:pPr algn="ctr"/>
            <a:endParaRPr lang="en-US" sz="1300" dirty="0"/>
          </a:p>
          <a:p>
            <a:pPr algn="ctr"/>
            <a:r>
              <a:rPr lang="en-US" sz="1300" dirty="0"/>
              <a:t>Prayer / Setting intentions</a:t>
            </a:r>
          </a:p>
          <a:p>
            <a:pPr algn="ctr"/>
            <a:endParaRPr lang="en-US" sz="1300" dirty="0"/>
          </a:p>
          <a:p>
            <a:pPr algn="ctr"/>
            <a:r>
              <a:rPr lang="en-US" sz="1300" dirty="0"/>
              <a:t>Workshops/retreats</a:t>
            </a:r>
          </a:p>
          <a:p>
            <a:pPr algn="ctr"/>
            <a:endParaRPr lang="en-US" sz="1300" dirty="0"/>
          </a:p>
          <a:p>
            <a:pPr algn="ctr"/>
            <a:r>
              <a:rPr lang="en-US" sz="1300" dirty="0"/>
              <a:t>Yoga and walking</a:t>
            </a:r>
          </a:p>
          <a:p>
            <a:pPr algn="ctr"/>
            <a:endParaRPr lang="en-US" sz="1300" dirty="0"/>
          </a:p>
          <a:p>
            <a:pPr algn="ctr"/>
            <a:endParaRPr lang="en-US" sz="1300" dirty="0"/>
          </a:p>
          <a:p>
            <a:pPr algn="ctr"/>
            <a:endParaRPr lang="en-US" sz="1400" dirty="0"/>
          </a:p>
        </p:txBody>
      </p:sp>
      <p:sp>
        <p:nvSpPr>
          <p:cNvPr id="7" name="TextBox 6"/>
          <p:cNvSpPr txBox="1"/>
          <p:nvPr/>
        </p:nvSpPr>
        <p:spPr>
          <a:xfrm>
            <a:off x="6260910" y="1551296"/>
            <a:ext cx="2654490" cy="4909036"/>
          </a:xfrm>
          <a:prstGeom prst="rect">
            <a:avLst/>
          </a:prstGeom>
          <a:noFill/>
          <a:ln>
            <a:solidFill>
              <a:schemeClr val="accent2"/>
            </a:solidFill>
          </a:ln>
        </p:spPr>
        <p:txBody>
          <a:bodyPr wrap="square" numCol="1" rtlCol="0">
            <a:spAutoFit/>
          </a:bodyPr>
          <a:lstStyle/>
          <a:p>
            <a:pPr algn="ctr"/>
            <a:r>
              <a:rPr lang="en-US" sz="1400" b="1" dirty="0"/>
              <a:t>Living with PHMS</a:t>
            </a:r>
          </a:p>
          <a:p>
            <a:r>
              <a:rPr lang="en-US" sz="1300" b="1" dirty="0"/>
              <a:t>Physical</a:t>
            </a:r>
          </a:p>
          <a:p>
            <a:r>
              <a:rPr lang="en-US" sz="1300" dirty="0"/>
              <a:t>- Lost significant weight, still losing</a:t>
            </a:r>
          </a:p>
          <a:p>
            <a:r>
              <a:rPr lang="en-US" sz="1300" dirty="0"/>
              <a:t>- Allergies almost gone</a:t>
            </a:r>
          </a:p>
          <a:p>
            <a:r>
              <a:rPr lang="en-US" sz="1300" dirty="0"/>
              <a:t>- Medication reduced. Hopeful of complete RA healing, almost no physical limits due to RA</a:t>
            </a:r>
          </a:p>
          <a:p>
            <a:endParaRPr lang="en-US" sz="1300" dirty="0"/>
          </a:p>
          <a:p>
            <a:r>
              <a:rPr lang="en-US" sz="1300" b="1" dirty="0"/>
              <a:t>Mental</a:t>
            </a:r>
          </a:p>
          <a:p>
            <a:r>
              <a:rPr lang="en-US" sz="1300" dirty="0"/>
              <a:t>- Focused spiritual growth</a:t>
            </a:r>
          </a:p>
          <a:p>
            <a:r>
              <a:rPr lang="en-US" sz="1300" dirty="0"/>
              <a:t>- Building intensity for meditation</a:t>
            </a:r>
          </a:p>
          <a:p>
            <a:r>
              <a:rPr lang="en-US" sz="1300" dirty="0"/>
              <a:t>and increased intuition</a:t>
            </a:r>
          </a:p>
          <a:p>
            <a:endParaRPr lang="en-US" sz="1300" dirty="0"/>
          </a:p>
          <a:p>
            <a:r>
              <a:rPr lang="en-US" sz="1300" b="1" dirty="0"/>
              <a:t>Emotional</a:t>
            </a:r>
          </a:p>
          <a:p>
            <a:r>
              <a:rPr lang="en-US" sz="1300" dirty="0"/>
              <a:t>More balanced, fear greatly reduced. Increased self acceptance, peace, and contentment</a:t>
            </a:r>
          </a:p>
          <a:p>
            <a:endParaRPr lang="en-US" sz="1300" b="1" dirty="0"/>
          </a:p>
          <a:p>
            <a:r>
              <a:rPr lang="en-US" sz="1300" b="1" dirty="0"/>
              <a:t>Spiritual</a:t>
            </a:r>
          </a:p>
          <a:p>
            <a:r>
              <a:rPr lang="en-US" sz="1300" dirty="0"/>
              <a:t>- Experience gratitude for a changed life</a:t>
            </a:r>
          </a:p>
          <a:p>
            <a:r>
              <a:rPr lang="en-US" sz="1300" dirty="0"/>
              <a:t>- No doubts exist regarding the direction of my spiritual path</a:t>
            </a:r>
          </a:p>
          <a:p>
            <a:pPr marL="285750" indent="-285750">
              <a:buFontTx/>
              <a:buChar char="-"/>
            </a:pPr>
            <a:r>
              <a:rPr lang="en-US" sz="1300" dirty="0"/>
              <a:t>Feel blessed beyond measure</a:t>
            </a:r>
          </a:p>
        </p:txBody>
      </p:sp>
      <p:sp>
        <p:nvSpPr>
          <p:cNvPr id="11" name="Right Arrow 10"/>
          <p:cNvSpPr/>
          <p:nvPr/>
        </p:nvSpPr>
        <p:spPr>
          <a:xfrm>
            <a:off x="5486400" y="3429000"/>
            <a:ext cx="762000" cy="1295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n-US"/>
          </a:p>
        </p:txBody>
      </p:sp>
      <p:sp>
        <p:nvSpPr>
          <p:cNvPr id="9" name="Footer Placeholder 7"/>
          <p:cNvSpPr>
            <a:spLocks noGrp="1"/>
          </p:cNvSpPr>
          <p:nvPr>
            <p:ph type="ftr" sz="quarter" idx="11"/>
          </p:nvPr>
        </p:nvSpPr>
        <p:spPr>
          <a:xfrm>
            <a:off x="3124200" y="6416675"/>
            <a:ext cx="3200400" cy="365125"/>
          </a:xfrm>
        </p:spPr>
        <p:txBody>
          <a:bodyPr numCol="1"/>
          <a:lstStyle/>
          <a:p>
            <a:r>
              <a:rPr lang="en-US" dirty="0"/>
              <a:t>www.adhyatmik.org &amp; www.purnahealth.org</a:t>
            </a:r>
          </a:p>
        </p:txBody>
      </p:sp>
      <p:sp>
        <p:nvSpPr>
          <p:cNvPr id="8" name="Right Arrow 7"/>
          <p:cNvSpPr/>
          <p:nvPr/>
        </p:nvSpPr>
        <p:spPr>
          <a:xfrm>
            <a:off x="2971800" y="3429000"/>
            <a:ext cx="762000" cy="1295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n-US"/>
          </a:p>
        </p:txBody>
      </p:sp>
    </p:spTree>
    <p:extLst>
      <p:ext uri="{BB962C8B-B14F-4D97-AF65-F5344CB8AC3E}">
        <p14:creationId xmlns:p14="http://schemas.microsoft.com/office/powerpoint/2010/main" val="214759090"/>
      </p:ext>
    </p:extLst>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143000"/>
          </a:xfrm>
          <a:solidFill>
            <a:schemeClr val="accent6">
              <a:lumMod val="40000"/>
              <a:lumOff val="60000"/>
            </a:schemeClr>
          </a:solidFill>
          <a:ln>
            <a:solidFill>
              <a:srgbClr val="C00000"/>
            </a:solidFill>
          </a:ln>
        </p:spPr>
        <p:txBody>
          <a:bodyPr vert="horz" lIns="91440" tIns="45720" rIns="91440" bIns="45720" numCol="1" rtlCol="0" anchor="ctr">
            <a:noAutofit/>
          </a:bodyPr>
          <a:lstStyle/>
          <a:p>
            <a:r>
              <a:rPr lang="en-US" sz="2800" dirty="0"/>
              <a:t>Carolyn S., female retired mechanical engineer</a:t>
            </a:r>
          </a:p>
        </p:txBody>
      </p:sp>
      <p:sp>
        <p:nvSpPr>
          <p:cNvPr id="3" name="Content Placeholder 2"/>
          <p:cNvSpPr>
            <a:spLocks noGrp="1"/>
          </p:cNvSpPr>
          <p:nvPr>
            <p:ph idx="1"/>
          </p:nvPr>
        </p:nvSpPr>
        <p:spPr>
          <a:xfrm>
            <a:off x="457200" y="1600200"/>
            <a:ext cx="8305800" cy="4724400"/>
          </a:xfrm>
          <a:ln>
            <a:solidFill>
              <a:schemeClr val="accent2"/>
            </a:solidFill>
          </a:ln>
        </p:spPr>
        <p:txBody>
          <a:bodyPr numCol="1">
            <a:noAutofit/>
          </a:bodyPr>
          <a:lstStyle/>
          <a:p>
            <a:pPr marL="0" indent="0">
              <a:buNone/>
            </a:pPr>
            <a:r>
              <a:rPr lang="en-US" sz="1300" b="1" dirty="0"/>
              <a:t>Life before PHMS</a:t>
            </a:r>
            <a:r>
              <a:rPr lang="en-US" sz="1300" dirty="0"/>
              <a:t> </a:t>
            </a:r>
          </a:p>
          <a:p>
            <a:pPr marL="0" indent="0">
              <a:buNone/>
            </a:pPr>
            <a:r>
              <a:rPr lang="en-US" sz="1300" dirty="0"/>
              <a:t>Life today is amazingly different than it was before working with the PHMS principles.  Prior to PHMS was grossly overweight, allergic to almost all food and cold, suffered from rheumatoid arthritis and in extreme pain.  </a:t>
            </a:r>
          </a:p>
          <a:p>
            <a:pPr marL="0" indent="0">
              <a:buNone/>
            </a:pPr>
            <a:r>
              <a:rPr lang="en-US" sz="1300" dirty="0"/>
              <a:t>Even though I had been on a spiritual path for years, and understood I could heal this life I could not find the key to the way out of the muddied cycle I was in.</a:t>
            </a:r>
          </a:p>
          <a:p>
            <a:pPr marL="0" indent="0">
              <a:buNone/>
            </a:pPr>
            <a:endParaRPr lang="en-US" sz="1300" dirty="0"/>
          </a:p>
          <a:p>
            <a:pPr marL="0" indent="0">
              <a:buNone/>
            </a:pPr>
            <a:r>
              <a:rPr lang="en-US" sz="1300" b="1" dirty="0"/>
              <a:t>Practices Used</a:t>
            </a:r>
          </a:p>
          <a:p>
            <a:pPr marL="0" indent="0">
              <a:buNone/>
            </a:pPr>
            <a:r>
              <a:rPr lang="en-US" sz="1300" dirty="0"/>
              <a:t>It was a blessing when the principles of PHMS entered my life. Through retreats, contact with Dr. </a:t>
            </a:r>
            <a:r>
              <a:rPr lang="en-US" sz="1300" dirty="0" err="1"/>
              <a:t>Svami</a:t>
            </a:r>
            <a:r>
              <a:rPr lang="en-US" sz="1300" dirty="0"/>
              <a:t> Purna and working with knowledgeable people within this field, changes started to occur.  Eliminating chemicals from the house, eating organic as much as possible, yoga, walking, reading books and more books of spiritual Masters, prayer, mantras….all helped create a new lifestyle and a much healthier person.</a:t>
            </a:r>
          </a:p>
          <a:p>
            <a:pPr marL="0" indent="0">
              <a:buNone/>
            </a:pPr>
            <a:endParaRPr lang="en-US" sz="1300" dirty="0"/>
          </a:p>
          <a:p>
            <a:pPr marL="0" indent="0">
              <a:buNone/>
            </a:pPr>
            <a:r>
              <a:rPr lang="en-US" sz="1300" b="1" dirty="0"/>
              <a:t>Living with PHMS</a:t>
            </a:r>
          </a:p>
          <a:p>
            <a:pPr marL="0" indent="0">
              <a:buNone/>
            </a:pPr>
            <a:r>
              <a:rPr lang="en-US" sz="1300" dirty="0"/>
              <a:t>I have almost forgotten the old me, however an occasional old photo reminds me.  The body is still losing weight, the allergies are almost gone.  I have almost no physical limits due to rheumatoid arthritis .</a:t>
            </a:r>
          </a:p>
          <a:p>
            <a:pPr marL="0" indent="0">
              <a:buNone/>
            </a:pPr>
            <a:endParaRPr lang="en-US" sz="1300" dirty="0"/>
          </a:p>
          <a:p>
            <a:pPr marL="0" indent="0">
              <a:buNone/>
            </a:pPr>
            <a:r>
              <a:rPr lang="en-US" sz="1300" dirty="0"/>
              <a:t>Now I am intently focused on spiritual growth, the PHMS and Dr. </a:t>
            </a:r>
            <a:r>
              <a:rPr lang="en-US" sz="1300" dirty="0" err="1"/>
              <a:t>Svami</a:t>
            </a:r>
            <a:r>
              <a:rPr lang="en-US" sz="1300" dirty="0"/>
              <a:t> </a:t>
            </a:r>
            <a:r>
              <a:rPr lang="en-US" sz="1300" dirty="0" err="1"/>
              <a:t>Purna’s</a:t>
            </a:r>
            <a:r>
              <a:rPr lang="en-US" sz="1300" dirty="0"/>
              <a:t> teachings.  I still need to build intensity for meditation and listening to intuition. </a:t>
            </a:r>
          </a:p>
          <a:p>
            <a:pPr marL="0" indent="0">
              <a:buNone/>
            </a:pPr>
            <a:endParaRPr lang="en-US" sz="1300" dirty="0"/>
          </a:p>
          <a:p>
            <a:pPr marL="0" indent="0">
              <a:buNone/>
            </a:pPr>
            <a:r>
              <a:rPr lang="en-US" sz="1300" dirty="0"/>
              <a:t>I am, today, more balanced emotionally than I have been in my life.  Tomorrow?   Tomorrow will be what it is, as it is, but I do know that the tools developing within me will sustain and build this being as I grow.</a:t>
            </a:r>
          </a:p>
          <a:p>
            <a:pPr marL="0" indent="0">
              <a:buNone/>
            </a:pPr>
            <a:endParaRPr lang="en-US" sz="1300" dirty="0"/>
          </a:p>
          <a:p>
            <a:endParaRPr lang="en-US" sz="1300" dirty="0"/>
          </a:p>
          <a:p>
            <a:endParaRPr lang="en-US" sz="1300" b="1" dirty="0"/>
          </a:p>
          <a:p>
            <a:endParaRPr lang="en-US" sz="1300" dirty="0"/>
          </a:p>
          <a:p>
            <a:pPr marL="0" indent="0">
              <a:buNone/>
            </a:pPr>
            <a:endParaRPr lang="en-US" sz="1300" dirty="0"/>
          </a:p>
          <a:p>
            <a:pPr marL="0" indent="0">
              <a:buNone/>
            </a:pPr>
            <a:endParaRPr lang="en-US" sz="1300" dirty="0"/>
          </a:p>
          <a:p>
            <a:pPr marL="0" indent="0">
              <a:buNone/>
            </a:pPr>
            <a:endParaRPr lang="en-US" sz="1300" dirty="0"/>
          </a:p>
          <a:p>
            <a:pPr marL="0" indent="0">
              <a:buNone/>
            </a:pPr>
            <a:endParaRPr lang="en-US" sz="1300" dirty="0"/>
          </a:p>
          <a:p>
            <a:pPr marL="0" indent="0">
              <a:buNone/>
            </a:pPr>
            <a:endParaRPr lang="en-US" sz="1300" dirty="0"/>
          </a:p>
          <a:p>
            <a:pPr marL="0" indent="0">
              <a:buNone/>
            </a:pPr>
            <a:endParaRPr lang="en-US" sz="1300" dirty="0"/>
          </a:p>
          <a:p>
            <a:pPr marL="0" indent="0">
              <a:buNone/>
            </a:pPr>
            <a:endParaRPr lang="en-US" sz="1300" b="1" dirty="0"/>
          </a:p>
          <a:p>
            <a:pPr marL="0" indent="0">
              <a:buNone/>
            </a:pPr>
            <a:endParaRPr lang="en-US" sz="1300" dirty="0"/>
          </a:p>
        </p:txBody>
      </p:sp>
      <p:sp>
        <p:nvSpPr>
          <p:cNvPr id="4" name="Footer Placeholder 7"/>
          <p:cNvSpPr>
            <a:spLocks noGrp="1"/>
          </p:cNvSpPr>
          <p:nvPr>
            <p:ph type="ftr" sz="quarter" idx="11"/>
          </p:nvPr>
        </p:nvSpPr>
        <p:spPr>
          <a:xfrm>
            <a:off x="3124200" y="6416675"/>
            <a:ext cx="3200400" cy="365125"/>
          </a:xfrm>
        </p:spPr>
        <p:txBody>
          <a:bodyPr numCol="1"/>
          <a:lstStyle/>
          <a:p>
            <a:r>
              <a:rPr lang="en-US" dirty="0"/>
              <a:t>www.adhyatmik.org &amp; www.purnahealth.org</a:t>
            </a:r>
          </a:p>
        </p:txBody>
      </p:sp>
    </p:spTree>
    <p:extLst>
      <p:ext uri="{BB962C8B-B14F-4D97-AF65-F5344CB8AC3E}">
        <p14:creationId xmlns:p14="http://schemas.microsoft.com/office/powerpoint/2010/main" val="13177192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2313" cy="1143000"/>
          </a:xfrm>
          <a:solidFill>
            <a:schemeClr val="accent6">
              <a:lumMod val="40000"/>
              <a:lumOff val="60000"/>
            </a:schemeClr>
          </a:solidFill>
          <a:ln>
            <a:solidFill>
              <a:srgbClr val="C00000"/>
            </a:solidFill>
          </a:ln>
        </p:spPr>
        <p:txBody>
          <a:bodyPr numCol="1">
            <a:noAutofit/>
          </a:bodyPr>
          <a:lstStyle/>
          <a:p>
            <a:r>
              <a:rPr lang="en-US" sz="2800" dirty="0"/>
              <a:t>Diane S., female white-collar employee in large international corporation</a:t>
            </a:r>
          </a:p>
        </p:txBody>
      </p:sp>
      <p:sp>
        <p:nvSpPr>
          <p:cNvPr id="6" name="TextBox 5"/>
          <p:cNvSpPr txBox="1"/>
          <p:nvPr/>
        </p:nvSpPr>
        <p:spPr>
          <a:xfrm>
            <a:off x="460687" y="1551325"/>
            <a:ext cx="2511113" cy="4739759"/>
          </a:xfrm>
          <a:prstGeom prst="rect">
            <a:avLst/>
          </a:prstGeom>
          <a:noFill/>
          <a:ln>
            <a:solidFill>
              <a:schemeClr val="accent2"/>
            </a:solidFill>
          </a:ln>
        </p:spPr>
        <p:txBody>
          <a:bodyPr wrap="square" numCol="1" rtlCol="0">
            <a:spAutoFit/>
          </a:bodyPr>
          <a:lstStyle/>
          <a:p>
            <a:pPr algn="ctr"/>
            <a:r>
              <a:rPr lang="en-US" sz="1600" b="1" dirty="0"/>
              <a:t>Life before PHMS</a:t>
            </a:r>
          </a:p>
          <a:p>
            <a:endParaRPr lang="en-US" sz="1300" b="1" dirty="0"/>
          </a:p>
          <a:p>
            <a:r>
              <a:rPr lang="en-US" sz="1300" b="1" dirty="0"/>
              <a:t>Physical</a:t>
            </a:r>
          </a:p>
          <a:p>
            <a:r>
              <a:rPr lang="en-US" sz="1300" dirty="0"/>
              <a:t>- Disease, tired all the time</a:t>
            </a:r>
          </a:p>
          <a:p>
            <a:r>
              <a:rPr lang="en-US" sz="1300" dirty="0"/>
              <a:t>- Lethargic, overweight</a:t>
            </a:r>
          </a:p>
          <a:p>
            <a:r>
              <a:rPr lang="en-US" sz="1300" dirty="0"/>
              <a:t>- Digestion was sluggish, shallow breather</a:t>
            </a:r>
            <a:endParaRPr lang="en-US" sz="1300" b="1" dirty="0"/>
          </a:p>
          <a:p>
            <a:endParaRPr lang="en-US" sz="1300" dirty="0"/>
          </a:p>
          <a:p>
            <a:r>
              <a:rPr lang="en-US" sz="1300" b="1" dirty="0"/>
              <a:t>Mental</a:t>
            </a:r>
          </a:p>
          <a:p>
            <a:r>
              <a:rPr lang="en-US" sz="1300" dirty="0"/>
              <a:t>- Foggy, confusion and sluggish</a:t>
            </a:r>
          </a:p>
          <a:p>
            <a:r>
              <a:rPr lang="en-US" sz="1300" dirty="0"/>
              <a:t>- Wanted to be right, be the “good girl”, self-condemnation,</a:t>
            </a:r>
          </a:p>
          <a:p>
            <a:r>
              <a:rPr lang="en-US" sz="1300" dirty="0"/>
              <a:t>- Mind always busy and not at rest </a:t>
            </a:r>
          </a:p>
          <a:p>
            <a:endParaRPr lang="en-US" sz="1300" b="1" dirty="0"/>
          </a:p>
          <a:p>
            <a:r>
              <a:rPr lang="en-US" sz="1300" b="1" dirty="0"/>
              <a:t>Emotional</a:t>
            </a:r>
          </a:p>
          <a:p>
            <a:r>
              <a:rPr lang="en-US" sz="1300" dirty="0"/>
              <a:t>- Very stressed, highs and lows, teary, angry, many fears, anxiety, impatient and defensive </a:t>
            </a:r>
          </a:p>
          <a:p>
            <a:endParaRPr lang="en-US" sz="1300" b="1" dirty="0"/>
          </a:p>
          <a:p>
            <a:r>
              <a:rPr lang="en-US" sz="1300" b="1" dirty="0"/>
              <a:t>Spiritual</a:t>
            </a:r>
          </a:p>
          <a:p>
            <a:r>
              <a:rPr lang="en-US" sz="1300" dirty="0"/>
              <a:t>- Seeking Truth and a connection with the Divine and meaning for my life</a:t>
            </a:r>
            <a:endParaRPr lang="en-US" sz="1300" b="1" dirty="0"/>
          </a:p>
        </p:txBody>
      </p:sp>
      <p:sp>
        <p:nvSpPr>
          <p:cNvPr id="5" name="TextBox 4"/>
          <p:cNvSpPr txBox="1"/>
          <p:nvPr/>
        </p:nvSpPr>
        <p:spPr>
          <a:xfrm>
            <a:off x="3352800" y="1551325"/>
            <a:ext cx="2514600" cy="4739759"/>
          </a:xfrm>
          <a:prstGeom prst="rect">
            <a:avLst/>
          </a:prstGeom>
          <a:noFill/>
          <a:ln>
            <a:solidFill>
              <a:schemeClr val="accent2"/>
            </a:solidFill>
          </a:ln>
        </p:spPr>
        <p:txBody>
          <a:bodyPr wrap="square" numCol="1" rtlCol="0">
            <a:spAutoFit/>
          </a:bodyPr>
          <a:lstStyle/>
          <a:p>
            <a:pPr algn="ctr"/>
            <a:r>
              <a:rPr lang="en-US" sz="1600" b="1" dirty="0"/>
              <a:t>Practices Used</a:t>
            </a:r>
          </a:p>
          <a:p>
            <a:pPr algn="ctr"/>
            <a:endParaRPr lang="en-US" sz="1300" dirty="0"/>
          </a:p>
          <a:p>
            <a:pPr algn="ctr"/>
            <a:endParaRPr lang="en-US" sz="1300" dirty="0"/>
          </a:p>
          <a:p>
            <a:pPr algn="ctr"/>
            <a:r>
              <a:rPr lang="en-US" sz="1300" dirty="0"/>
              <a:t>Breath exercises</a:t>
            </a:r>
          </a:p>
          <a:p>
            <a:pPr algn="ctr"/>
            <a:endParaRPr lang="en-US" sz="1300" dirty="0"/>
          </a:p>
          <a:p>
            <a:pPr algn="ctr"/>
            <a:r>
              <a:rPr lang="en-US" sz="1300" dirty="0"/>
              <a:t>Contemplation / Reflection</a:t>
            </a:r>
          </a:p>
          <a:p>
            <a:pPr algn="ctr"/>
            <a:endParaRPr lang="en-US" sz="1300" dirty="0"/>
          </a:p>
          <a:p>
            <a:pPr algn="ctr"/>
            <a:r>
              <a:rPr lang="en-US" sz="1300" dirty="0"/>
              <a:t>Discussing Truth with friends</a:t>
            </a:r>
          </a:p>
          <a:p>
            <a:pPr algn="ctr"/>
            <a:endParaRPr lang="en-US" sz="1300" dirty="0"/>
          </a:p>
          <a:p>
            <a:pPr algn="ctr"/>
            <a:r>
              <a:rPr lang="en-US" sz="1300" dirty="0"/>
              <a:t>Mantra</a:t>
            </a:r>
          </a:p>
          <a:p>
            <a:pPr algn="ctr"/>
            <a:endParaRPr lang="en-US" sz="1300" dirty="0"/>
          </a:p>
          <a:p>
            <a:pPr algn="ctr"/>
            <a:r>
              <a:rPr lang="en-US" sz="1300" dirty="0"/>
              <a:t>Meditation / Stillness</a:t>
            </a:r>
          </a:p>
          <a:p>
            <a:pPr algn="ctr"/>
            <a:endParaRPr lang="en-US" sz="1300" dirty="0"/>
          </a:p>
          <a:p>
            <a:pPr algn="ctr"/>
            <a:r>
              <a:rPr lang="en-US" sz="1300" dirty="0"/>
              <a:t>Reading Spiritual books</a:t>
            </a:r>
          </a:p>
          <a:p>
            <a:pPr algn="ctr"/>
            <a:endParaRPr lang="en-US" sz="1300" dirty="0"/>
          </a:p>
          <a:p>
            <a:pPr algn="ctr"/>
            <a:r>
              <a:rPr lang="en-US" sz="1300" dirty="0"/>
              <a:t>Seeking answers to why I am in incarnation and what is my purpose in life </a:t>
            </a:r>
          </a:p>
          <a:p>
            <a:pPr algn="ctr"/>
            <a:endParaRPr lang="en-US" sz="1300" dirty="0"/>
          </a:p>
          <a:p>
            <a:pPr algn="ctr"/>
            <a:r>
              <a:rPr lang="en-US" sz="1300" dirty="0"/>
              <a:t>Setting  intentions /  prayer</a:t>
            </a:r>
          </a:p>
          <a:p>
            <a:pPr algn="ctr"/>
            <a:endParaRPr lang="en-US" sz="1300" dirty="0"/>
          </a:p>
          <a:p>
            <a:pPr algn="ctr"/>
            <a:r>
              <a:rPr lang="en-US" sz="1300" dirty="0"/>
              <a:t>Singing / music</a:t>
            </a:r>
          </a:p>
          <a:p>
            <a:pPr algn="ctr"/>
            <a:endParaRPr lang="en-US" sz="1300" dirty="0"/>
          </a:p>
        </p:txBody>
      </p:sp>
      <p:sp>
        <p:nvSpPr>
          <p:cNvPr id="7" name="TextBox 6"/>
          <p:cNvSpPr txBox="1"/>
          <p:nvPr/>
        </p:nvSpPr>
        <p:spPr>
          <a:xfrm>
            <a:off x="6248400" y="1564243"/>
            <a:ext cx="2511113" cy="4739759"/>
          </a:xfrm>
          <a:prstGeom prst="rect">
            <a:avLst/>
          </a:prstGeom>
          <a:noFill/>
          <a:ln>
            <a:solidFill>
              <a:schemeClr val="accent2"/>
            </a:solidFill>
          </a:ln>
        </p:spPr>
        <p:txBody>
          <a:bodyPr wrap="square" numCol="1" rtlCol="0">
            <a:spAutoFit/>
          </a:bodyPr>
          <a:lstStyle/>
          <a:p>
            <a:pPr algn="ctr"/>
            <a:r>
              <a:rPr lang="en-US" sz="1600" b="1" dirty="0"/>
              <a:t>Living with PHMS</a:t>
            </a:r>
          </a:p>
          <a:p>
            <a:endParaRPr lang="en-US" sz="1300" b="1" dirty="0"/>
          </a:p>
          <a:p>
            <a:r>
              <a:rPr lang="en-US" sz="1300" b="1" dirty="0"/>
              <a:t>Physical</a:t>
            </a:r>
          </a:p>
          <a:p>
            <a:r>
              <a:rPr lang="en-US" sz="1300" dirty="0"/>
              <a:t>- Improved energy and stamina</a:t>
            </a:r>
          </a:p>
          <a:p>
            <a:r>
              <a:rPr lang="en-US" sz="1300" dirty="0"/>
              <a:t>- More active and relaxed</a:t>
            </a:r>
          </a:p>
          <a:p>
            <a:r>
              <a:rPr lang="en-US" sz="1300" dirty="0"/>
              <a:t>- Able to breathe more deeply </a:t>
            </a:r>
          </a:p>
          <a:p>
            <a:endParaRPr lang="en-US" sz="1300" b="1" dirty="0"/>
          </a:p>
          <a:p>
            <a:r>
              <a:rPr lang="en-US" sz="1300" b="1" dirty="0"/>
              <a:t>Mental</a:t>
            </a:r>
          </a:p>
          <a:p>
            <a:r>
              <a:rPr lang="en-US" sz="1300" dirty="0"/>
              <a:t>- Clarity, more focused</a:t>
            </a:r>
          </a:p>
          <a:p>
            <a:r>
              <a:rPr lang="en-US" sz="1300" dirty="0"/>
              <a:t>- Deeper regard and greater compassion for self and others</a:t>
            </a:r>
          </a:p>
          <a:p>
            <a:endParaRPr lang="en-US" sz="1300" b="1" dirty="0"/>
          </a:p>
          <a:p>
            <a:r>
              <a:rPr lang="en-US" sz="1300" b="1" dirty="0"/>
              <a:t>Emotional</a:t>
            </a:r>
          </a:p>
          <a:p>
            <a:r>
              <a:rPr lang="en-US" sz="1300" dirty="0"/>
              <a:t>- Calmer and much less fearful</a:t>
            </a:r>
          </a:p>
          <a:p>
            <a:r>
              <a:rPr lang="en-US" sz="1300" dirty="0"/>
              <a:t>- Able to switch to higher mood more readily</a:t>
            </a:r>
          </a:p>
          <a:p>
            <a:endParaRPr lang="en-US" sz="1300" dirty="0"/>
          </a:p>
          <a:p>
            <a:r>
              <a:rPr lang="en-US" sz="1300" b="1" dirty="0"/>
              <a:t>Spiritual</a:t>
            </a:r>
          </a:p>
          <a:p>
            <a:r>
              <a:rPr lang="en-US" sz="1300" dirty="0"/>
              <a:t>- Gratitude for life and all that has been given to me allowing Love to guide me. Enhanced intuition</a:t>
            </a:r>
          </a:p>
          <a:p>
            <a:r>
              <a:rPr lang="en-US" sz="1300" dirty="0"/>
              <a:t>- Aware daily of the many blessings by Grace</a:t>
            </a:r>
            <a:endParaRPr lang="en-US" sz="1300" b="1" dirty="0"/>
          </a:p>
        </p:txBody>
      </p:sp>
      <p:sp>
        <p:nvSpPr>
          <p:cNvPr id="11" name="Right Arrow 10"/>
          <p:cNvSpPr/>
          <p:nvPr/>
        </p:nvSpPr>
        <p:spPr>
          <a:xfrm>
            <a:off x="5486400" y="3429000"/>
            <a:ext cx="762000" cy="1295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n-US"/>
          </a:p>
        </p:txBody>
      </p:sp>
      <p:sp>
        <p:nvSpPr>
          <p:cNvPr id="9" name="Footer Placeholder 7"/>
          <p:cNvSpPr>
            <a:spLocks noGrp="1"/>
          </p:cNvSpPr>
          <p:nvPr>
            <p:ph type="ftr" sz="quarter" idx="11"/>
          </p:nvPr>
        </p:nvSpPr>
        <p:spPr>
          <a:xfrm>
            <a:off x="3124200" y="6356350"/>
            <a:ext cx="3200400" cy="365125"/>
          </a:xfrm>
        </p:spPr>
        <p:txBody>
          <a:bodyPr numCol="1"/>
          <a:lstStyle/>
          <a:p>
            <a:r>
              <a:rPr lang="en-US" dirty="0"/>
              <a:t>www.adhyatmik.org &amp; www.purnahealth.org</a:t>
            </a:r>
          </a:p>
        </p:txBody>
      </p:sp>
      <p:sp>
        <p:nvSpPr>
          <p:cNvPr id="8" name="Right Arrow 7"/>
          <p:cNvSpPr/>
          <p:nvPr/>
        </p:nvSpPr>
        <p:spPr>
          <a:xfrm>
            <a:off x="2971800" y="3429000"/>
            <a:ext cx="762000" cy="1295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n-US"/>
          </a:p>
        </p:txBody>
      </p:sp>
    </p:spTree>
    <p:extLst>
      <p:ext uri="{BB962C8B-B14F-4D97-AF65-F5344CB8AC3E}">
        <p14:creationId xmlns:p14="http://schemas.microsoft.com/office/powerpoint/2010/main" val="375332519"/>
      </p:ext>
    </p:extLst>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305800" cy="1143000"/>
          </a:xfrm>
          <a:solidFill>
            <a:schemeClr val="accent6">
              <a:lumMod val="40000"/>
              <a:lumOff val="60000"/>
            </a:schemeClr>
          </a:solidFill>
          <a:ln>
            <a:solidFill>
              <a:srgbClr val="C00000"/>
            </a:solidFill>
          </a:ln>
        </p:spPr>
        <p:txBody>
          <a:bodyPr vert="horz" lIns="91440" tIns="45720" rIns="91440" bIns="45720" numCol="1" rtlCol="0" anchor="ctr">
            <a:noAutofit/>
          </a:bodyPr>
          <a:lstStyle/>
          <a:p>
            <a:r>
              <a:rPr lang="en-US" sz="2800" dirty="0"/>
              <a:t>Diane S., female white-collar employee in large international corporation</a:t>
            </a:r>
          </a:p>
        </p:txBody>
      </p:sp>
      <p:sp>
        <p:nvSpPr>
          <p:cNvPr id="4" name="Content Placeholder 3"/>
          <p:cNvSpPr>
            <a:spLocks noGrp="1"/>
          </p:cNvSpPr>
          <p:nvPr>
            <p:ph idx="1"/>
          </p:nvPr>
        </p:nvSpPr>
        <p:spPr>
          <a:xfrm>
            <a:off x="457200" y="1600200"/>
            <a:ext cx="8305800" cy="4800600"/>
          </a:xfrm>
          <a:ln>
            <a:solidFill>
              <a:schemeClr val="accent2"/>
            </a:solidFill>
          </a:ln>
        </p:spPr>
        <p:txBody>
          <a:bodyPr numCol="1">
            <a:noAutofit/>
          </a:bodyPr>
          <a:lstStyle/>
          <a:p>
            <a:pPr marL="0" indent="0">
              <a:buNone/>
            </a:pPr>
            <a:r>
              <a:rPr lang="en-US" sz="1200" dirty="0"/>
              <a:t>The PHMS provides a wonderful foundation on which to build and address the various aspects of daily living.  It offers invaluable information as how to stay healthy and balanced and how to achieve these if one isn’t already living this way.  It takes the scare factor out of life and offers hope so one can really make the necessary changes in order to live WELL.   I, personally, am most grateful for the PHMS as it has helped me immensely to more actively integrate the teachings and information shared.  It has helped me to become aware of the areas of my life that were not in balance and needed to change and provided a “roadmap” with which to begin the journey to wholeness.</a:t>
            </a:r>
          </a:p>
          <a:p>
            <a:pPr marL="0" indent="0">
              <a:buNone/>
            </a:pPr>
            <a:endParaRPr lang="en-US" sz="1200" b="1" dirty="0"/>
          </a:p>
          <a:p>
            <a:pPr marL="0" indent="0">
              <a:buNone/>
            </a:pPr>
            <a:r>
              <a:rPr lang="en-US" sz="1200" b="1" dirty="0"/>
              <a:t>Life before PHMS</a:t>
            </a:r>
            <a:endParaRPr lang="en-US" sz="1200" dirty="0"/>
          </a:p>
          <a:p>
            <a:pPr marL="0" indent="0">
              <a:buNone/>
            </a:pPr>
            <a:r>
              <a:rPr lang="en-US" sz="1200" dirty="0"/>
              <a:t>Physically there was disease, I was tired all the time, lethargic, overweight, digestion was sluggish and had shallow breathing. Mentally I was foggy, confused, sluggish, wanted to be right, be the “good girl” with self-condemnation. The mind was always busy. I was  very stressed, with highs and lows, teary, angry, many fears, anxious, impatient and defensive. I was seeking Higher Truth, looking for a connection with the Divine and for meaning in my life.</a:t>
            </a:r>
          </a:p>
          <a:p>
            <a:pPr marL="0" indent="0">
              <a:buNone/>
            </a:pPr>
            <a:r>
              <a:rPr lang="en-US" sz="1200" b="1" dirty="0"/>
              <a:t> </a:t>
            </a:r>
            <a:endParaRPr lang="en-US" sz="1200" dirty="0"/>
          </a:p>
          <a:p>
            <a:pPr marL="0" indent="0">
              <a:buNone/>
            </a:pPr>
            <a:r>
              <a:rPr lang="en-US" sz="1200" b="1" dirty="0"/>
              <a:t>Practices Used</a:t>
            </a:r>
            <a:endParaRPr lang="en-US" sz="1200" dirty="0"/>
          </a:p>
          <a:p>
            <a:pPr marL="0" indent="0">
              <a:buNone/>
            </a:pPr>
            <a:r>
              <a:rPr lang="en-US" sz="1200" dirty="0"/>
              <a:t>Numerous practices were used including mantra, contemplation, meditation, setting  intentions, prayer, stillness, singing, music,  pranayama, Truth discussions with friends, reflection, reading Spiritual books, seeking answers to why I am in incarnation and what is my purpose in life.</a:t>
            </a:r>
          </a:p>
          <a:p>
            <a:pPr marL="0" indent="0">
              <a:buNone/>
            </a:pPr>
            <a:r>
              <a:rPr lang="en-US" sz="1200" dirty="0"/>
              <a:t> </a:t>
            </a:r>
          </a:p>
          <a:p>
            <a:pPr marL="0" indent="0">
              <a:buNone/>
            </a:pPr>
            <a:r>
              <a:rPr lang="en-US" sz="1200" b="1" dirty="0"/>
              <a:t>Living with PHMS</a:t>
            </a:r>
            <a:endParaRPr lang="en-US" sz="1200" dirty="0"/>
          </a:p>
          <a:p>
            <a:pPr marL="0" indent="0">
              <a:buNone/>
            </a:pPr>
            <a:r>
              <a:rPr lang="en-US" sz="1200" dirty="0"/>
              <a:t>My energy and stamina is much improved. I am more active, relaxed and  able to breathe more deeply. Mental y there is greater clarity.  I am more focused, have a deeper regard and compassion for myself and others. Emotional y I am calmer and much less fearful and able to switch to a higher mood more readily. Spiritual I am gracious for all that has been given to me and shared with me and for my life and all it entails, allowing Love to guide me, intuition is heightened and I aware daily of the many blessings  provided thru Grace.</a:t>
            </a:r>
          </a:p>
        </p:txBody>
      </p:sp>
      <p:sp>
        <p:nvSpPr>
          <p:cNvPr id="5" name="Footer Placeholder 7"/>
          <p:cNvSpPr>
            <a:spLocks noGrp="1"/>
          </p:cNvSpPr>
          <p:nvPr>
            <p:ph type="ftr" sz="quarter" idx="11"/>
          </p:nvPr>
        </p:nvSpPr>
        <p:spPr>
          <a:xfrm>
            <a:off x="3124200" y="6356350"/>
            <a:ext cx="3200400" cy="365125"/>
          </a:xfrm>
        </p:spPr>
        <p:txBody>
          <a:bodyPr numCol="1"/>
          <a:lstStyle/>
          <a:p>
            <a:r>
              <a:rPr lang="en-US" dirty="0"/>
              <a:t>www.adhyatmik.org &amp; www.purnahealth.org</a:t>
            </a:r>
          </a:p>
        </p:txBody>
      </p:sp>
    </p:spTree>
    <p:extLst>
      <p:ext uri="{BB962C8B-B14F-4D97-AF65-F5344CB8AC3E}">
        <p14:creationId xmlns:p14="http://schemas.microsoft.com/office/powerpoint/2010/main" val="3097493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40000"/>
              <a:lumOff val="60000"/>
            </a:schemeClr>
          </a:solidFill>
          <a:ln>
            <a:solidFill>
              <a:srgbClr val="C00000"/>
            </a:solidFill>
          </a:ln>
        </p:spPr>
        <p:txBody>
          <a:bodyPr vert="horz" lIns="91440" tIns="45720" rIns="91440" bIns="45720" numCol="1" rtlCol="0" anchor="ctr">
            <a:noAutofit/>
          </a:bodyPr>
          <a:lstStyle/>
          <a:p>
            <a:r>
              <a:rPr lang="en-US" sz="2800" dirty="0"/>
              <a:t>Today’s health challenges call for a complete and integrated solution</a:t>
            </a:r>
          </a:p>
        </p:txBody>
      </p:sp>
      <p:sp>
        <p:nvSpPr>
          <p:cNvPr id="4" name="Slide Number Placeholder 3"/>
          <p:cNvSpPr>
            <a:spLocks noGrp="1"/>
          </p:cNvSpPr>
          <p:nvPr>
            <p:ph type="sldNum" sz="quarter" idx="12"/>
          </p:nvPr>
        </p:nvSpPr>
        <p:spPr>
          <a:xfrm>
            <a:off x="6553200" y="6400800"/>
            <a:ext cx="2133600" cy="365125"/>
          </a:xfrm>
        </p:spPr>
        <p:txBody>
          <a:bodyPr numCol="1"/>
          <a:lstStyle/>
          <a:p>
            <a:fld id="{C719EF0B-8E1F-4A6F-A5F0-70CA84FD839E}" type="slidenum">
              <a:rPr lang="en-US" smtClean="0"/>
              <a:pPr/>
              <a:t>3</a:t>
            </a:fld>
            <a:endParaRPr lang="en-US" dirty="0"/>
          </a:p>
        </p:txBody>
      </p:sp>
      <p:sp>
        <p:nvSpPr>
          <p:cNvPr id="6" name="Footer Placeholder 7"/>
          <p:cNvSpPr>
            <a:spLocks noGrp="1"/>
          </p:cNvSpPr>
          <p:nvPr>
            <p:ph type="ftr" sz="quarter" idx="11"/>
          </p:nvPr>
        </p:nvSpPr>
        <p:spPr>
          <a:xfrm>
            <a:off x="3124200" y="6356350"/>
            <a:ext cx="3200400" cy="365125"/>
          </a:xfrm>
        </p:spPr>
        <p:txBody>
          <a:bodyPr numCol="1"/>
          <a:lstStyle/>
          <a:p>
            <a:r>
              <a:rPr lang="en-US" dirty="0"/>
              <a:t>www.adhyatmik.org &amp; www.purnahealth.org</a:t>
            </a:r>
          </a:p>
        </p:txBody>
      </p:sp>
      <p:sp>
        <p:nvSpPr>
          <p:cNvPr id="7" name="Content Placeholder 2"/>
          <p:cNvSpPr txBox="1">
            <a:spLocks/>
          </p:cNvSpPr>
          <p:nvPr/>
        </p:nvSpPr>
        <p:spPr>
          <a:xfrm>
            <a:off x="304800" y="1600201"/>
            <a:ext cx="3886200" cy="4267200"/>
          </a:xfrm>
          <a:prstGeom prst="rect">
            <a:avLst/>
          </a:prstGeom>
          <a:ln>
            <a:solidFill>
              <a:schemeClr val="accent2"/>
            </a:solidFill>
          </a:ln>
        </p:spPr>
        <p:txBody>
          <a:bodyPr numCol="1">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Char char="v"/>
            </a:pPr>
            <a:r>
              <a:rPr lang="en-US" sz="1600" dirty="0"/>
              <a:t>Chronic diseases are at an all time high</a:t>
            </a:r>
          </a:p>
          <a:p>
            <a:pPr marL="0" indent="0">
              <a:buNone/>
            </a:pPr>
            <a:endParaRPr lang="en-US" sz="1600" dirty="0"/>
          </a:p>
          <a:p>
            <a:pPr>
              <a:buFont typeface="Wingdings" panose="05000000000000000000" pitchFamily="2" charset="2"/>
              <a:buChar char="v"/>
            </a:pPr>
            <a:r>
              <a:rPr lang="en-US" sz="1600" dirty="0"/>
              <a:t>Contributors to chronic diseases include:</a:t>
            </a:r>
          </a:p>
          <a:p>
            <a:pPr lvl="1">
              <a:buFont typeface="Wingdings" panose="05000000000000000000" pitchFamily="2" charset="2"/>
              <a:buChar char="v"/>
            </a:pPr>
            <a:r>
              <a:rPr lang="en-US" sz="1600" dirty="0"/>
              <a:t>Poor diet</a:t>
            </a:r>
          </a:p>
          <a:p>
            <a:pPr lvl="1">
              <a:buFont typeface="Wingdings" panose="05000000000000000000" pitchFamily="2" charset="2"/>
              <a:buChar char="v"/>
            </a:pPr>
            <a:r>
              <a:rPr lang="en-US" sz="1600" dirty="0"/>
              <a:t>Processed foods / red meat*</a:t>
            </a:r>
          </a:p>
          <a:p>
            <a:pPr lvl="1">
              <a:buFont typeface="Wingdings" panose="05000000000000000000" pitchFamily="2" charset="2"/>
              <a:buChar char="v"/>
            </a:pPr>
            <a:r>
              <a:rPr lang="en-US" sz="1600" dirty="0"/>
              <a:t>Foods lacking the required nutrients </a:t>
            </a:r>
          </a:p>
          <a:p>
            <a:pPr lvl="1">
              <a:buFont typeface="Wingdings" panose="05000000000000000000" pitchFamily="2" charset="2"/>
              <a:buChar char="v"/>
            </a:pPr>
            <a:r>
              <a:rPr lang="en-US" sz="1600" dirty="0"/>
              <a:t>Foods infused with chemical ingredients</a:t>
            </a:r>
          </a:p>
          <a:p>
            <a:pPr lvl="1">
              <a:buFont typeface="Wingdings" panose="05000000000000000000" pitchFamily="2" charset="2"/>
              <a:buChar char="v"/>
            </a:pPr>
            <a:r>
              <a:rPr lang="en-US" sz="1600" dirty="0"/>
              <a:t>Lack of regular physical activity</a:t>
            </a:r>
          </a:p>
          <a:p>
            <a:pPr lvl="1">
              <a:buFont typeface="Wingdings" panose="05000000000000000000" pitchFamily="2" charset="2"/>
              <a:buChar char="v"/>
            </a:pPr>
            <a:r>
              <a:rPr lang="en-US" sz="1600" dirty="0"/>
              <a:t>Imbalanced lifestyle</a:t>
            </a:r>
          </a:p>
          <a:p>
            <a:pPr marL="0" indent="0">
              <a:buNone/>
            </a:pPr>
            <a:endParaRPr lang="en-US" sz="1600" dirty="0"/>
          </a:p>
          <a:p>
            <a:pPr marL="342900" lvl="1" indent="-342900">
              <a:buFont typeface="Wingdings" panose="05000000000000000000" pitchFamily="2" charset="2"/>
              <a:buChar char="v"/>
            </a:pPr>
            <a:r>
              <a:rPr lang="en-US" sz="1600" dirty="0"/>
              <a:t>Incomplete educational information on body, mind and spirit as an integrated whole</a:t>
            </a:r>
          </a:p>
        </p:txBody>
      </p:sp>
      <p:sp>
        <p:nvSpPr>
          <p:cNvPr id="3" name="Rectangle 2"/>
          <p:cNvSpPr/>
          <p:nvPr/>
        </p:nvSpPr>
        <p:spPr>
          <a:xfrm>
            <a:off x="304800" y="5943601"/>
            <a:ext cx="3810000" cy="4571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en-US" sz="1100" dirty="0">
                <a:solidFill>
                  <a:schemeClr val="tx1"/>
                </a:solidFill>
              </a:rPr>
              <a:t>*W.H.O. October 2015 - processed red meat category 1, red meat category 2A</a:t>
            </a:r>
          </a:p>
        </p:txBody>
      </p:sp>
      <p:pic>
        <p:nvPicPr>
          <p:cNvPr id="11" name="Picture 10">
            <a:extLst>
              <a:ext uri="{FF2B5EF4-FFF2-40B4-BE49-F238E27FC236}">
                <a16:creationId xmlns:a16="http://schemas.microsoft.com/office/drawing/2014/main" id="{E24CE0DF-23D5-4D51-B359-848604A61327}"/>
              </a:ext>
            </a:extLst>
          </p:cNvPr>
          <p:cNvPicPr>
            <a:picLocks noChangeAspect="1"/>
          </p:cNvPicPr>
          <p:nvPr/>
        </p:nvPicPr>
        <p:blipFill>
          <a:blip r:embed="rId2"/>
          <a:stretch>
            <a:fillRect/>
          </a:stretch>
        </p:blipFill>
        <p:spPr>
          <a:xfrm>
            <a:off x="4343400" y="1600201"/>
            <a:ext cx="4495800" cy="4267200"/>
          </a:xfrm>
          <a:prstGeom prst="rect">
            <a:avLst/>
          </a:prstGeom>
        </p:spPr>
      </p:pic>
      <p:sp>
        <p:nvSpPr>
          <p:cNvPr id="13" name="Rectangle 12">
            <a:extLst>
              <a:ext uri="{FF2B5EF4-FFF2-40B4-BE49-F238E27FC236}">
                <a16:creationId xmlns:a16="http://schemas.microsoft.com/office/drawing/2014/main" id="{C0C84EE0-A07B-4A78-AB99-DB3503028AFA}"/>
              </a:ext>
            </a:extLst>
          </p:cNvPr>
          <p:cNvSpPr/>
          <p:nvPr/>
        </p:nvSpPr>
        <p:spPr>
          <a:xfrm>
            <a:off x="4495800" y="5943600"/>
            <a:ext cx="4343400" cy="4571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en-US" sz="1100" dirty="0">
                <a:solidFill>
                  <a:schemeClr val="tx1"/>
                </a:solidFill>
              </a:rPr>
              <a:t>World Health Organization, May 2018</a:t>
            </a:r>
          </a:p>
        </p:txBody>
      </p:sp>
    </p:spTree>
    <p:extLst>
      <p:ext uri="{BB962C8B-B14F-4D97-AF65-F5344CB8AC3E}">
        <p14:creationId xmlns:p14="http://schemas.microsoft.com/office/powerpoint/2010/main" val="18904683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2313" cy="1143000"/>
          </a:xfrm>
          <a:solidFill>
            <a:schemeClr val="accent6">
              <a:lumMod val="40000"/>
              <a:lumOff val="60000"/>
            </a:schemeClr>
          </a:solidFill>
          <a:ln>
            <a:solidFill>
              <a:srgbClr val="C00000"/>
            </a:solidFill>
          </a:ln>
        </p:spPr>
        <p:txBody>
          <a:bodyPr numCol="1">
            <a:noAutofit/>
          </a:bodyPr>
          <a:lstStyle/>
          <a:p>
            <a:r>
              <a:rPr lang="en-US" sz="2800" dirty="0"/>
              <a:t>Elle H., female retired secretary</a:t>
            </a:r>
          </a:p>
        </p:txBody>
      </p:sp>
      <p:sp>
        <p:nvSpPr>
          <p:cNvPr id="6" name="TextBox 5"/>
          <p:cNvSpPr txBox="1"/>
          <p:nvPr/>
        </p:nvSpPr>
        <p:spPr>
          <a:xfrm>
            <a:off x="460687" y="1551325"/>
            <a:ext cx="2511113" cy="4708981"/>
          </a:xfrm>
          <a:prstGeom prst="rect">
            <a:avLst/>
          </a:prstGeom>
          <a:noFill/>
          <a:ln>
            <a:solidFill>
              <a:schemeClr val="accent2"/>
            </a:solidFill>
          </a:ln>
        </p:spPr>
        <p:txBody>
          <a:bodyPr wrap="square" numCol="1" rtlCol="0">
            <a:spAutoFit/>
          </a:bodyPr>
          <a:lstStyle/>
          <a:p>
            <a:pPr algn="ctr"/>
            <a:r>
              <a:rPr lang="en-US" sz="1600" b="1" dirty="0"/>
              <a:t>Life before PHMS</a:t>
            </a:r>
          </a:p>
          <a:p>
            <a:pPr algn="ctr"/>
            <a:endParaRPr lang="en-US" sz="1600" b="1" dirty="0"/>
          </a:p>
          <a:p>
            <a:r>
              <a:rPr lang="en-US" sz="1600" b="1" dirty="0"/>
              <a:t>Physical</a:t>
            </a:r>
          </a:p>
          <a:p>
            <a:r>
              <a:rPr lang="en-US" sz="1400" dirty="0"/>
              <a:t>- Chronic sinus, stomach and back problems</a:t>
            </a:r>
          </a:p>
          <a:p>
            <a:r>
              <a:rPr lang="en-US" sz="1400" dirty="0"/>
              <a:t>- Stressed</a:t>
            </a:r>
          </a:p>
          <a:p>
            <a:endParaRPr lang="en-US" sz="1400" b="1" dirty="0"/>
          </a:p>
          <a:p>
            <a:r>
              <a:rPr lang="en-US" sz="1400" b="1" dirty="0"/>
              <a:t>Mental</a:t>
            </a:r>
            <a:r>
              <a:rPr lang="en-US" sz="1400" dirty="0"/>
              <a:t> </a:t>
            </a:r>
          </a:p>
          <a:p>
            <a:r>
              <a:rPr lang="en-US" sz="1400" dirty="0"/>
              <a:t>- Depressed</a:t>
            </a:r>
          </a:p>
          <a:p>
            <a:r>
              <a:rPr lang="en-US" sz="1400" dirty="0"/>
              <a:t>- Feelings of unworthiness</a:t>
            </a:r>
          </a:p>
          <a:p>
            <a:r>
              <a:rPr lang="en-US" sz="1400" dirty="0"/>
              <a:t>- Need to feel in control due to trauma in childhood</a:t>
            </a:r>
          </a:p>
          <a:p>
            <a:endParaRPr lang="en-US" sz="1400" dirty="0"/>
          </a:p>
          <a:p>
            <a:r>
              <a:rPr lang="en-US" sz="1400" b="1" dirty="0"/>
              <a:t>Emotional</a:t>
            </a:r>
          </a:p>
          <a:p>
            <a:r>
              <a:rPr lang="en-US" sz="1400" dirty="0"/>
              <a:t>- Worried</a:t>
            </a:r>
          </a:p>
          <a:p>
            <a:r>
              <a:rPr lang="en-US" sz="1400" dirty="0"/>
              <a:t>- Always waiting for another shoe to drop</a:t>
            </a:r>
          </a:p>
          <a:p>
            <a:endParaRPr lang="en-US" sz="1400" dirty="0"/>
          </a:p>
          <a:p>
            <a:r>
              <a:rPr lang="en-US" sz="1400" b="1" dirty="0"/>
              <a:t>Spiritual</a:t>
            </a:r>
          </a:p>
          <a:p>
            <a:r>
              <a:rPr lang="en-US" sz="1400" dirty="0"/>
              <a:t>Distant relationship with God as wrathful</a:t>
            </a:r>
          </a:p>
        </p:txBody>
      </p:sp>
      <p:sp>
        <p:nvSpPr>
          <p:cNvPr id="5" name="TextBox 4"/>
          <p:cNvSpPr txBox="1"/>
          <p:nvPr/>
        </p:nvSpPr>
        <p:spPr>
          <a:xfrm>
            <a:off x="3352800" y="1568259"/>
            <a:ext cx="2514600" cy="4647426"/>
          </a:xfrm>
          <a:prstGeom prst="rect">
            <a:avLst/>
          </a:prstGeom>
          <a:noFill/>
          <a:ln>
            <a:solidFill>
              <a:schemeClr val="accent2"/>
            </a:solidFill>
          </a:ln>
        </p:spPr>
        <p:txBody>
          <a:bodyPr wrap="square" numCol="1" rtlCol="0">
            <a:spAutoFit/>
          </a:bodyPr>
          <a:lstStyle/>
          <a:p>
            <a:pPr algn="ctr"/>
            <a:r>
              <a:rPr lang="en-US" sz="1600" b="1" dirty="0"/>
              <a:t>Practices Used</a:t>
            </a:r>
          </a:p>
          <a:p>
            <a:pPr algn="ctr"/>
            <a:endParaRPr lang="en-US" sz="1400" dirty="0"/>
          </a:p>
          <a:p>
            <a:pPr algn="ctr"/>
            <a:endParaRPr lang="en-US" sz="1400" dirty="0"/>
          </a:p>
          <a:p>
            <a:pPr algn="ctr"/>
            <a:endParaRPr lang="en-US" sz="1400" dirty="0"/>
          </a:p>
          <a:p>
            <a:pPr algn="ctr"/>
            <a:endParaRPr lang="en-US" sz="1400" dirty="0"/>
          </a:p>
          <a:p>
            <a:pPr algn="ctr"/>
            <a:endParaRPr lang="en-US" sz="1400" dirty="0"/>
          </a:p>
          <a:p>
            <a:pPr algn="ctr"/>
            <a:r>
              <a:rPr lang="en-US" sz="1400" dirty="0"/>
              <a:t>Contemplation</a:t>
            </a:r>
          </a:p>
          <a:p>
            <a:pPr algn="ctr"/>
            <a:endParaRPr lang="en-US" sz="1400" dirty="0"/>
          </a:p>
          <a:p>
            <a:pPr algn="ctr"/>
            <a:r>
              <a:rPr lang="en-US" sz="1400" dirty="0"/>
              <a:t>Healthier diet – gluten free</a:t>
            </a:r>
          </a:p>
          <a:p>
            <a:pPr algn="ctr"/>
            <a:endParaRPr lang="en-US" sz="1400" dirty="0"/>
          </a:p>
          <a:p>
            <a:pPr algn="ctr"/>
            <a:r>
              <a:rPr lang="en-US" sz="1400" dirty="0"/>
              <a:t>Meditation</a:t>
            </a:r>
          </a:p>
          <a:p>
            <a:pPr algn="ctr"/>
            <a:endParaRPr lang="en-US" sz="1400" dirty="0"/>
          </a:p>
          <a:p>
            <a:pPr algn="ctr"/>
            <a:r>
              <a:rPr lang="en-US" sz="1400" dirty="0"/>
              <a:t>Reading higher Truth</a:t>
            </a:r>
          </a:p>
          <a:p>
            <a:pPr algn="ctr"/>
            <a:endParaRPr lang="en-US" sz="1400" dirty="0"/>
          </a:p>
          <a:p>
            <a:pPr algn="ctr"/>
            <a:r>
              <a:rPr lang="en-US" sz="1400" dirty="0"/>
              <a:t>Uplifting music</a:t>
            </a:r>
          </a:p>
          <a:p>
            <a:pPr algn="ctr"/>
            <a:endParaRPr lang="en-US" sz="1400" dirty="0"/>
          </a:p>
          <a:p>
            <a:pPr algn="ctr"/>
            <a:endParaRPr lang="en-US" sz="1400" dirty="0"/>
          </a:p>
          <a:p>
            <a:pPr algn="ctr"/>
            <a:endParaRPr lang="en-US" sz="1400" dirty="0"/>
          </a:p>
          <a:p>
            <a:pPr algn="ctr"/>
            <a:endParaRPr lang="en-US" sz="1400" dirty="0"/>
          </a:p>
          <a:p>
            <a:pPr algn="ctr"/>
            <a:endParaRPr lang="en-US" sz="1400" dirty="0"/>
          </a:p>
          <a:p>
            <a:pPr algn="ctr"/>
            <a:endParaRPr lang="en-US" sz="1400" dirty="0"/>
          </a:p>
        </p:txBody>
      </p:sp>
      <p:sp>
        <p:nvSpPr>
          <p:cNvPr id="7" name="TextBox 6"/>
          <p:cNvSpPr txBox="1"/>
          <p:nvPr/>
        </p:nvSpPr>
        <p:spPr>
          <a:xfrm>
            <a:off x="6248400" y="1564243"/>
            <a:ext cx="2511113" cy="4616648"/>
          </a:xfrm>
          <a:prstGeom prst="rect">
            <a:avLst/>
          </a:prstGeom>
          <a:noFill/>
          <a:ln>
            <a:solidFill>
              <a:schemeClr val="accent2"/>
            </a:solidFill>
          </a:ln>
        </p:spPr>
        <p:txBody>
          <a:bodyPr wrap="square" numCol="1" rtlCol="0">
            <a:spAutoFit/>
          </a:bodyPr>
          <a:lstStyle/>
          <a:p>
            <a:pPr algn="ctr"/>
            <a:r>
              <a:rPr lang="en-US" sz="1600" b="1" dirty="0"/>
              <a:t>Living with PHMS</a:t>
            </a:r>
          </a:p>
          <a:p>
            <a:endParaRPr lang="en-US" sz="1400" b="1" dirty="0"/>
          </a:p>
          <a:p>
            <a:r>
              <a:rPr lang="en-US" sz="1400" b="1" dirty="0"/>
              <a:t>Physical</a:t>
            </a:r>
          </a:p>
          <a:p>
            <a:r>
              <a:rPr lang="en-US" sz="1400" dirty="0"/>
              <a:t>- Stomach and back problems better. </a:t>
            </a:r>
          </a:p>
          <a:p>
            <a:r>
              <a:rPr lang="en-US" sz="1400" dirty="0"/>
              <a:t>- Vegetarian and dairy-free next to help clear up sinuses</a:t>
            </a:r>
          </a:p>
          <a:p>
            <a:endParaRPr lang="en-US" sz="1400" dirty="0"/>
          </a:p>
          <a:p>
            <a:r>
              <a:rPr lang="en-US" sz="1400" b="1" dirty="0"/>
              <a:t>Mental</a:t>
            </a:r>
          </a:p>
          <a:p>
            <a:r>
              <a:rPr lang="en-US" sz="1400" dirty="0"/>
              <a:t>- Depression lessened</a:t>
            </a:r>
          </a:p>
          <a:p>
            <a:r>
              <a:rPr lang="en-US" sz="1400" dirty="0"/>
              <a:t>- Learning to let God control things</a:t>
            </a:r>
          </a:p>
          <a:p>
            <a:endParaRPr lang="en-US" sz="1400" b="1" dirty="0"/>
          </a:p>
          <a:p>
            <a:r>
              <a:rPr lang="en-US" sz="1400" b="1" dirty="0"/>
              <a:t>Emotional</a:t>
            </a:r>
          </a:p>
          <a:p>
            <a:r>
              <a:rPr lang="en-US" sz="1400" dirty="0"/>
              <a:t>Less worry and fear</a:t>
            </a:r>
          </a:p>
          <a:p>
            <a:pPr marL="285750" indent="-285750">
              <a:buFontTx/>
              <a:buChar char="-"/>
            </a:pPr>
            <a:endParaRPr lang="en-US" sz="1400" dirty="0"/>
          </a:p>
          <a:p>
            <a:r>
              <a:rPr lang="en-US" sz="1400" b="1" dirty="0"/>
              <a:t>Spiritual</a:t>
            </a:r>
          </a:p>
          <a:p>
            <a:r>
              <a:rPr lang="en-US" sz="1400" dirty="0"/>
              <a:t>Much closer relationship to God as Beloved</a:t>
            </a:r>
          </a:p>
          <a:p>
            <a:endParaRPr lang="en-US" sz="1400" dirty="0"/>
          </a:p>
          <a:p>
            <a:endParaRPr lang="en-US" sz="1400" dirty="0"/>
          </a:p>
        </p:txBody>
      </p:sp>
      <p:sp>
        <p:nvSpPr>
          <p:cNvPr id="11" name="Right Arrow 10"/>
          <p:cNvSpPr/>
          <p:nvPr/>
        </p:nvSpPr>
        <p:spPr>
          <a:xfrm>
            <a:off x="5486400" y="3429000"/>
            <a:ext cx="762000" cy="1295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n-US"/>
          </a:p>
        </p:txBody>
      </p:sp>
      <p:sp>
        <p:nvSpPr>
          <p:cNvPr id="9" name="Footer Placeholder 7"/>
          <p:cNvSpPr>
            <a:spLocks noGrp="1"/>
          </p:cNvSpPr>
          <p:nvPr>
            <p:ph type="ftr" sz="quarter" idx="11"/>
          </p:nvPr>
        </p:nvSpPr>
        <p:spPr>
          <a:xfrm>
            <a:off x="3124200" y="6416675"/>
            <a:ext cx="3200400" cy="365125"/>
          </a:xfrm>
        </p:spPr>
        <p:txBody>
          <a:bodyPr numCol="1"/>
          <a:lstStyle/>
          <a:p>
            <a:r>
              <a:rPr lang="en-US" dirty="0"/>
              <a:t>www.adhyatmik.org &amp; www.purnahealth.org</a:t>
            </a:r>
          </a:p>
        </p:txBody>
      </p:sp>
      <p:sp>
        <p:nvSpPr>
          <p:cNvPr id="8" name="Right Arrow 7"/>
          <p:cNvSpPr/>
          <p:nvPr/>
        </p:nvSpPr>
        <p:spPr>
          <a:xfrm>
            <a:off x="2971800" y="3429000"/>
            <a:ext cx="762000" cy="1295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n-US"/>
          </a:p>
        </p:txBody>
      </p:sp>
    </p:spTree>
    <p:extLst>
      <p:ext uri="{BB962C8B-B14F-4D97-AF65-F5344CB8AC3E}">
        <p14:creationId xmlns:p14="http://schemas.microsoft.com/office/powerpoint/2010/main" val="564930235"/>
      </p:ext>
    </p:extLst>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305800" cy="1143000"/>
          </a:xfrm>
          <a:solidFill>
            <a:schemeClr val="accent6">
              <a:lumMod val="40000"/>
              <a:lumOff val="60000"/>
            </a:schemeClr>
          </a:solidFill>
          <a:ln>
            <a:solidFill>
              <a:srgbClr val="C00000"/>
            </a:solidFill>
          </a:ln>
        </p:spPr>
        <p:txBody>
          <a:bodyPr vert="horz" lIns="91440" tIns="45720" rIns="91440" bIns="45720" numCol="1" rtlCol="0" anchor="ctr">
            <a:noAutofit/>
          </a:bodyPr>
          <a:lstStyle/>
          <a:p>
            <a:r>
              <a:rPr lang="en-US" sz="2800" dirty="0"/>
              <a:t>Elle H., female retired secretary</a:t>
            </a:r>
          </a:p>
        </p:txBody>
      </p:sp>
      <p:sp>
        <p:nvSpPr>
          <p:cNvPr id="4" name="Content Placeholder 3"/>
          <p:cNvSpPr>
            <a:spLocks noGrp="1"/>
          </p:cNvSpPr>
          <p:nvPr>
            <p:ph idx="1"/>
          </p:nvPr>
        </p:nvSpPr>
        <p:spPr>
          <a:xfrm>
            <a:off x="519752" y="1600200"/>
            <a:ext cx="8229601" cy="4648200"/>
          </a:xfrm>
          <a:ln>
            <a:solidFill>
              <a:schemeClr val="accent2"/>
            </a:solidFill>
          </a:ln>
        </p:spPr>
        <p:txBody>
          <a:bodyPr numCol="1">
            <a:noAutofit/>
          </a:bodyPr>
          <a:lstStyle/>
          <a:p>
            <a:pPr marL="0" indent="0">
              <a:buNone/>
            </a:pPr>
            <a:r>
              <a:rPr lang="en-US" sz="1600" b="1" dirty="0"/>
              <a:t>Life before PHMS</a:t>
            </a:r>
          </a:p>
          <a:p>
            <a:pPr marL="0" indent="0">
              <a:buNone/>
            </a:pPr>
            <a:r>
              <a:rPr lang="en-US" sz="1600" dirty="0"/>
              <a:t>Before implementing the practices of PHMS I had chronic sinus, stomach and back problems  and stress. I was depressed, had feelings of unworthiness  and the need to feel in control due to trauma in childhood. I was constantly worried and always waiting for another shoe to drop. I had a distant relationship with God as wrathful.</a:t>
            </a:r>
          </a:p>
          <a:p>
            <a:pPr marL="0" indent="0">
              <a:buNone/>
            </a:pPr>
            <a:endParaRPr lang="en-US" sz="1600" dirty="0"/>
          </a:p>
          <a:p>
            <a:pPr marL="0" indent="0">
              <a:buNone/>
            </a:pPr>
            <a:r>
              <a:rPr lang="en-US" sz="1600" b="1" dirty="0"/>
              <a:t>Practices Used</a:t>
            </a:r>
          </a:p>
          <a:p>
            <a:pPr marL="0" indent="0">
              <a:buNone/>
            </a:pPr>
            <a:r>
              <a:rPr lang="en-US" sz="1600" dirty="0"/>
              <a:t>The practices that were used to move to a more balanced place in life were contemplation,  meditation, reading books that possessed Higher Truth and listening to uplifting music. I also embarked on a healthier diet which included gluten free.</a:t>
            </a:r>
          </a:p>
          <a:p>
            <a:pPr marL="0" indent="0">
              <a:buNone/>
            </a:pPr>
            <a:endParaRPr lang="en-US" sz="1600" dirty="0"/>
          </a:p>
          <a:p>
            <a:pPr marL="0" indent="0">
              <a:buNone/>
            </a:pPr>
            <a:r>
              <a:rPr lang="en-US" sz="1600" b="1" dirty="0"/>
              <a:t>Living with PHMS</a:t>
            </a:r>
          </a:p>
          <a:p>
            <a:pPr marL="0" indent="0">
              <a:buNone/>
            </a:pPr>
            <a:r>
              <a:rPr lang="en-US" sz="1600" dirty="0"/>
              <a:t>Over time, the stomach and back problems began to get better. I am now moving to a vegetarian and dairy-free diet next to help clear up sinus issues. I am less depressed and learning to understand and to let God control things. I am emotionally more stable as worry and fear have softened. I now have a much closer relationship with God as Beloved.</a:t>
            </a:r>
          </a:p>
          <a:p>
            <a:pPr marL="0" indent="0">
              <a:buNone/>
            </a:pPr>
            <a:endParaRPr lang="en-US" sz="1600" dirty="0"/>
          </a:p>
          <a:p>
            <a:endParaRPr lang="en-US" sz="1600" dirty="0"/>
          </a:p>
        </p:txBody>
      </p:sp>
      <p:sp>
        <p:nvSpPr>
          <p:cNvPr id="5" name="Footer Placeholder 7"/>
          <p:cNvSpPr>
            <a:spLocks noGrp="1"/>
          </p:cNvSpPr>
          <p:nvPr>
            <p:ph type="ftr" sz="quarter" idx="11"/>
          </p:nvPr>
        </p:nvSpPr>
        <p:spPr>
          <a:xfrm>
            <a:off x="3124200" y="6356350"/>
            <a:ext cx="3200400" cy="365125"/>
          </a:xfrm>
        </p:spPr>
        <p:txBody>
          <a:bodyPr numCol="1"/>
          <a:lstStyle/>
          <a:p>
            <a:r>
              <a:rPr lang="en-US" dirty="0"/>
              <a:t>www.adhyatmik.org &amp; www.purnahealth.org</a:t>
            </a:r>
          </a:p>
        </p:txBody>
      </p:sp>
    </p:spTree>
    <p:extLst>
      <p:ext uri="{BB962C8B-B14F-4D97-AF65-F5344CB8AC3E}">
        <p14:creationId xmlns:p14="http://schemas.microsoft.com/office/powerpoint/2010/main" val="18565011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2313" cy="1143000"/>
          </a:xfrm>
          <a:solidFill>
            <a:schemeClr val="accent6">
              <a:lumMod val="40000"/>
              <a:lumOff val="60000"/>
            </a:schemeClr>
          </a:solidFill>
          <a:ln>
            <a:solidFill>
              <a:srgbClr val="C00000"/>
            </a:solidFill>
          </a:ln>
        </p:spPr>
        <p:txBody>
          <a:bodyPr vert="horz" lIns="91440" tIns="45720" rIns="91440" bIns="45720" numCol="1" rtlCol="0" anchor="ctr">
            <a:noAutofit/>
          </a:bodyPr>
          <a:lstStyle/>
          <a:p>
            <a:r>
              <a:rPr lang="en-US" sz="2800" dirty="0"/>
              <a:t>Frank H., male CEO of midsize company</a:t>
            </a:r>
          </a:p>
        </p:txBody>
      </p:sp>
      <p:sp>
        <p:nvSpPr>
          <p:cNvPr id="6" name="TextBox 5"/>
          <p:cNvSpPr txBox="1"/>
          <p:nvPr/>
        </p:nvSpPr>
        <p:spPr>
          <a:xfrm>
            <a:off x="460687" y="1551325"/>
            <a:ext cx="2511113" cy="4862870"/>
          </a:xfrm>
          <a:prstGeom prst="rect">
            <a:avLst/>
          </a:prstGeom>
          <a:noFill/>
          <a:ln>
            <a:solidFill>
              <a:schemeClr val="accent2"/>
            </a:solidFill>
          </a:ln>
        </p:spPr>
        <p:txBody>
          <a:bodyPr wrap="square" numCol="1" rtlCol="0">
            <a:spAutoFit/>
          </a:bodyPr>
          <a:lstStyle/>
          <a:p>
            <a:pPr algn="ctr"/>
            <a:r>
              <a:rPr lang="en-US" sz="1600" b="1" dirty="0"/>
              <a:t>Life before PHMS</a:t>
            </a:r>
          </a:p>
          <a:p>
            <a:r>
              <a:rPr lang="en-US" sz="1400" b="1" dirty="0"/>
              <a:t>Physical</a:t>
            </a:r>
          </a:p>
          <a:p>
            <a:r>
              <a:rPr lang="en-US" sz="1400" dirty="0"/>
              <a:t>Diabetes, weight gain, high blood pressure, essential tremor; multiple medications</a:t>
            </a:r>
          </a:p>
          <a:p>
            <a:endParaRPr lang="en-US" sz="1400" dirty="0"/>
          </a:p>
          <a:p>
            <a:r>
              <a:rPr lang="en-US" sz="1400" b="1" dirty="0"/>
              <a:t>Mental</a:t>
            </a:r>
          </a:p>
          <a:p>
            <a:pPr>
              <a:buFontTx/>
              <a:buChar char="-"/>
            </a:pPr>
            <a:r>
              <a:rPr lang="en-US" sz="1400" dirty="0"/>
              <a:t> Mind churning</a:t>
            </a:r>
          </a:p>
          <a:p>
            <a:pPr>
              <a:buFontTx/>
              <a:buChar char="-"/>
            </a:pPr>
            <a:r>
              <a:rPr lang="en-US" sz="1400" dirty="0"/>
              <a:t> Stuck in belief systems</a:t>
            </a:r>
          </a:p>
          <a:p>
            <a:pPr>
              <a:buFontTx/>
              <a:buChar char="-"/>
            </a:pPr>
            <a:r>
              <a:rPr lang="en-US" sz="1400" dirty="0"/>
              <a:t> “My way or the highway” approach</a:t>
            </a:r>
          </a:p>
          <a:p>
            <a:endParaRPr lang="en-US" sz="1400" dirty="0"/>
          </a:p>
          <a:p>
            <a:r>
              <a:rPr lang="en-US" sz="1400" b="1" dirty="0"/>
              <a:t>Emotional</a:t>
            </a:r>
          </a:p>
          <a:p>
            <a:r>
              <a:rPr lang="en-US" sz="1400" dirty="0"/>
              <a:t>- Type ‘A’, stressed, impatient, desired control</a:t>
            </a:r>
          </a:p>
          <a:p>
            <a:r>
              <a:rPr lang="en-US" sz="1400" dirty="0"/>
              <a:t>- Repressive with anger outbursts</a:t>
            </a:r>
          </a:p>
          <a:p>
            <a:r>
              <a:rPr lang="en-US" sz="1400" dirty="0"/>
              <a:t>- Not in touch with emotions</a:t>
            </a:r>
          </a:p>
          <a:p>
            <a:endParaRPr lang="en-US" sz="1400" dirty="0"/>
          </a:p>
          <a:p>
            <a:r>
              <a:rPr lang="en-US" sz="1400" b="1" dirty="0"/>
              <a:t>Spiritual</a:t>
            </a:r>
          </a:p>
          <a:p>
            <a:pPr>
              <a:buFontTx/>
              <a:buChar char="-"/>
            </a:pPr>
            <a:r>
              <a:rPr lang="en-US" sz="1400" dirty="0"/>
              <a:t>Limited contact with Spirit</a:t>
            </a:r>
          </a:p>
          <a:p>
            <a:pPr>
              <a:buFontTx/>
              <a:buChar char="-"/>
            </a:pPr>
            <a:endParaRPr lang="en-US" sz="1400" dirty="0"/>
          </a:p>
        </p:txBody>
      </p:sp>
      <p:sp>
        <p:nvSpPr>
          <p:cNvPr id="5" name="TextBox 4"/>
          <p:cNvSpPr txBox="1"/>
          <p:nvPr/>
        </p:nvSpPr>
        <p:spPr>
          <a:xfrm>
            <a:off x="3352800" y="1551325"/>
            <a:ext cx="2514600" cy="4862870"/>
          </a:xfrm>
          <a:prstGeom prst="rect">
            <a:avLst/>
          </a:prstGeom>
          <a:noFill/>
          <a:ln>
            <a:solidFill>
              <a:schemeClr val="accent2"/>
            </a:solidFill>
          </a:ln>
        </p:spPr>
        <p:txBody>
          <a:bodyPr wrap="square" numCol="1" rtlCol="0">
            <a:spAutoFit/>
          </a:bodyPr>
          <a:lstStyle/>
          <a:p>
            <a:pPr algn="ctr"/>
            <a:r>
              <a:rPr lang="en-US" sz="1600" b="1" dirty="0"/>
              <a:t>Practices Used</a:t>
            </a:r>
          </a:p>
          <a:p>
            <a:pPr algn="ctr"/>
            <a:endParaRPr lang="en-US" sz="1400" dirty="0"/>
          </a:p>
          <a:p>
            <a:pPr algn="ctr"/>
            <a:endParaRPr lang="en-US" sz="1400" dirty="0"/>
          </a:p>
          <a:p>
            <a:pPr algn="ctr"/>
            <a:endParaRPr lang="en-US" sz="1400" dirty="0"/>
          </a:p>
          <a:p>
            <a:pPr algn="ctr"/>
            <a:r>
              <a:rPr lang="en-US" sz="1400" dirty="0"/>
              <a:t>Diet as “Medicine”</a:t>
            </a:r>
          </a:p>
          <a:p>
            <a:pPr algn="ctr"/>
            <a:endParaRPr lang="en-US" sz="1400" dirty="0"/>
          </a:p>
          <a:p>
            <a:pPr algn="ctr"/>
            <a:r>
              <a:rPr lang="en-US" sz="1400" dirty="0"/>
              <a:t>Pranayama / Breath work</a:t>
            </a:r>
          </a:p>
          <a:p>
            <a:pPr algn="ctr"/>
            <a:endParaRPr lang="en-US" sz="1400" dirty="0"/>
          </a:p>
          <a:p>
            <a:pPr algn="ctr"/>
            <a:r>
              <a:rPr lang="en-US" sz="1400" dirty="0"/>
              <a:t>Intention setting / prayer </a:t>
            </a:r>
          </a:p>
          <a:p>
            <a:pPr algn="ctr"/>
            <a:endParaRPr lang="en-US" sz="1400" dirty="0"/>
          </a:p>
          <a:p>
            <a:pPr algn="ctr"/>
            <a:r>
              <a:rPr lang="en-US" sz="1400" dirty="0"/>
              <a:t>Exercise</a:t>
            </a:r>
          </a:p>
          <a:p>
            <a:pPr algn="ctr"/>
            <a:endParaRPr lang="en-US" sz="1400" dirty="0"/>
          </a:p>
          <a:p>
            <a:pPr algn="ctr"/>
            <a:r>
              <a:rPr lang="en-US" sz="1400" dirty="0"/>
              <a:t>Mantra</a:t>
            </a:r>
          </a:p>
          <a:p>
            <a:pPr algn="ctr"/>
            <a:endParaRPr lang="en-US" sz="1400" dirty="0"/>
          </a:p>
          <a:p>
            <a:pPr algn="ctr"/>
            <a:r>
              <a:rPr lang="en-US" sz="1400" dirty="0"/>
              <a:t>Meditation</a:t>
            </a:r>
          </a:p>
          <a:p>
            <a:pPr algn="ctr"/>
            <a:endParaRPr lang="en-US" sz="1400" dirty="0"/>
          </a:p>
          <a:p>
            <a:pPr algn="ctr"/>
            <a:r>
              <a:rPr lang="en-US" sz="1400" dirty="0"/>
              <a:t>Walking Meditation</a:t>
            </a:r>
          </a:p>
          <a:p>
            <a:pPr algn="ctr"/>
            <a:endParaRPr lang="en-US" sz="1400" dirty="0"/>
          </a:p>
          <a:p>
            <a:pPr algn="ctr"/>
            <a:r>
              <a:rPr lang="en-US" sz="1400" dirty="0"/>
              <a:t>Reading Higher Truth</a:t>
            </a:r>
          </a:p>
          <a:p>
            <a:pPr algn="ctr"/>
            <a:endParaRPr lang="en-US" sz="1400" dirty="0"/>
          </a:p>
          <a:p>
            <a:pPr algn="ctr"/>
            <a:endParaRPr lang="en-US" sz="1400" dirty="0"/>
          </a:p>
          <a:p>
            <a:pPr algn="ctr"/>
            <a:endParaRPr lang="en-US" sz="1400" dirty="0"/>
          </a:p>
        </p:txBody>
      </p:sp>
      <p:sp>
        <p:nvSpPr>
          <p:cNvPr id="7" name="TextBox 6"/>
          <p:cNvSpPr txBox="1"/>
          <p:nvPr/>
        </p:nvSpPr>
        <p:spPr>
          <a:xfrm>
            <a:off x="6248400" y="1564243"/>
            <a:ext cx="2511113" cy="4832092"/>
          </a:xfrm>
          <a:prstGeom prst="rect">
            <a:avLst/>
          </a:prstGeom>
          <a:noFill/>
          <a:ln>
            <a:solidFill>
              <a:schemeClr val="accent2"/>
            </a:solidFill>
          </a:ln>
        </p:spPr>
        <p:txBody>
          <a:bodyPr wrap="square" numCol="1" rtlCol="0">
            <a:spAutoFit/>
          </a:bodyPr>
          <a:lstStyle/>
          <a:p>
            <a:pPr algn="ctr"/>
            <a:r>
              <a:rPr lang="en-US" sz="1600" b="1" dirty="0"/>
              <a:t>Living with PHMS</a:t>
            </a:r>
          </a:p>
          <a:p>
            <a:r>
              <a:rPr lang="en-US" sz="1400" b="1" dirty="0"/>
              <a:t>Physical</a:t>
            </a:r>
          </a:p>
          <a:p>
            <a:r>
              <a:rPr lang="en-US" sz="1400" dirty="0"/>
              <a:t>Diabetes resolved, reduced weight, reduced blood pressure, tremor relaxes with practices; reduced medications &amp; increased supplements</a:t>
            </a:r>
          </a:p>
          <a:p>
            <a:endParaRPr lang="en-US" sz="1400" dirty="0"/>
          </a:p>
          <a:p>
            <a:r>
              <a:rPr lang="en-US" sz="1400" b="1" dirty="0"/>
              <a:t>Mental</a:t>
            </a:r>
          </a:p>
          <a:p>
            <a:r>
              <a:rPr lang="en-US" sz="1400" dirty="0"/>
              <a:t>- Mind calmer &amp; balanced</a:t>
            </a:r>
          </a:p>
          <a:p>
            <a:r>
              <a:rPr lang="en-US" sz="1400" dirty="0"/>
              <a:t>- More open to others’ viewpoints</a:t>
            </a:r>
          </a:p>
          <a:p>
            <a:endParaRPr lang="en-US" sz="1400" dirty="0"/>
          </a:p>
          <a:p>
            <a:r>
              <a:rPr lang="en-US" sz="1400" b="1" dirty="0"/>
              <a:t>Emotional</a:t>
            </a:r>
          </a:p>
          <a:p>
            <a:r>
              <a:rPr lang="en-US" sz="1400" dirty="0"/>
              <a:t>- Inner peace</a:t>
            </a:r>
          </a:p>
          <a:p>
            <a:r>
              <a:rPr lang="en-US" sz="1400" dirty="0"/>
              <a:t>- Reduced anger</a:t>
            </a:r>
          </a:p>
          <a:p>
            <a:r>
              <a:rPr lang="en-US" sz="1400" dirty="0"/>
              <a:t>- More understanding, appreciative and happier</a:t>
            </a:r>
          </a:p>
          <a:p>
            <a:endParaRPr lang="en-US" sz="1400" dirty="0"/>
          </a:p>
          <a:p>
            <a:r>
              <a:rPr lang="en-US" sz="1400" b="1" dirty="0"/>
              <a:t>Spiritual</a:t>
            </a:r>
          </a:p>
          <a:p>
            <a:r>
              <a:rPr lang="en-US" sz="1400" dirty="0"/>
              <a:t>Deepening connection with Spirit/Higher Power/Divine</a:t>
            </a:r>
          </a:p>
        </p:txBody>
      </p:sp>
      <p:sp>
        <p:nvSpPr>
          <p:cNvPr id="11" name="Right Arrow 10"/>
          <p:cNvSpPr/>
          <p:nvPr/>
        </p:nvSpPr>
        <p:spPr>
          <a:xfrm>
            <a:off x="5486400" y="3429000"/>
            <a:ext cx="762000" cy="1295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n-US"/>
          </a:p>
        </p:txBody>
      </p:sp>
      <p:sp>
        <p:nvSpPr>
          <p:cNvPr id="10" name="Footer Placeholder 7"/>
          <p:cNvSpPr>
            <a:spLocks noGrp="1"/>
          </p:cNvSpPr>
          <p:nvPr>
            <p:ph type="ftr" sz="quarter" idx="11"/>
          </p:nvPr>
        </p:nvSpPr>
        <p:spPr>
          <a:xfrm>
            <a:off x="3124200" y="6356350"/>
            <a:ext cx="3200400" cy="365125"/>
          </a:xfrm>
        </p:spPr>
        <p:txBody>
          <a:bodyPr numCol="1"/>
          <a:lstStyle/>
          <a:p>
            <a:r>
              <a:rPr lang="en-US" dirty="0"/>
              <a:t>www.adhyatmik.org &amp; www.purnahealth.org</a:t>
            </a:r>
          </a:p>
        </p:txBody>
      </p:sp>
      <p:sp>
        <p:nvSpPr>
          <p:cNvPr id="8" name="Right Arrow 7"/>
          <p:cNvSpPr/>
          <p:nvPr/>
        </p:nvSpPr>
        <p:spPr>
          <a:xfrm>
            <a:off x="2971800" y="3429000"/>
            <a:ext cx="762000" cy="1295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n-US"/>
          </a:p>
        </p:txBody>
      </p:sp>
    </p:spTree>
    <p:extLst>
      <p:ext uri="{BB962C8B-B14F-4D97-AF65-F5344CB8AC3E}">
        <p14:creationId xmlns:p14="http://schemas.microsoft.com/office/powerpoint/2010/main" val="1720132023"/>
      </p:ext>
    </p:extLst>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305800" cy="1143000"/>
          </a:xfrm>
          <a:solidFill>
            <a:schemeClr val="accent6">
              <a:lumMod val="40000"/>
              <a:lumOff val="60000"/>
            </a:schemeClr>
          </a:solidFill>
          <a:ln>
            <a:solidFill>
              <a:srgbClr val="C00000"/>
            </a:solidFill>
          </a:ln>
        </p:spPr>
        <p:txBody>
          <a:bodyPr vert="horz" lIns="91440" tIns="45720" rIns="91440" bIns="45720" numCol="1" rtlCol="0" anchor="ctr">
            <a:noAutofit/>
          </a:bodyPr>
          <a:lstStyle/>
          <a:p>
            <a:r>
              <a:rPr lang="en-US" sz="2800" dirty="0"/>
              <a:t>Frank H., male CEO of midsize company</a:t>
            </a:r>
          </a:p>
        </p:txBody>
      </p:sp>
      <p:sp>
        <p:nvSpPr>
          <p:cNvPr id="4" name="Content Placeholder 3"/>
          <p:cNvSpPr>
            <a:spLocks noGrp="1"/>
          </p:cNvSpPr>
          <p:nvPr>
            <p:ph idx="1"/>
          </p:nvPr>
        </p:nvSpPr>
        <p:spPr>
          <a:xfrm>
            <a:off x="457200" y="1600200"/>
            <a:ext cx="8305800" cy="4525963"/>
          </a:xfrm>
          <a:ln>
            <a:solidFill>
              <a:schemeClr val="accent2"/>
            </a:solidFill>
          </a:ln>
        </p:spPr>
        <p:txBody>
          <a:bodyPr numCol="1">
            <a:normAutofit fontScale="55000" lnSpcReduction="20000"/>
          </a:bodyPr>
          <a:lstStyle/>
          <a:p>
            <a:pPr marL="0" indent="0">
              <a:buNone/>
            </a:pPr>
            <a:r>
              <a:rPr lang="en-US" b="1" dirty="0"/>
              <a:t>Life before PHMS</a:t>
            </a:r>
          </a:p>
          <a:p>
            <a:pPr marL="0" indent="0">
              <a:buNone/>
            </a:pPr>
            <a:r>
              <a:rPr lang="en-US" dirty="0"/>
              <a:t>The Purna Health Management System changed my life.  Before I started on the program I had diabetes and high blood pressure.  Also, I was taking quite a lot of prescription medication and was feeling stressed and unhealthy.  </a:t>
            </a:r>
          </a:p>
          <a:p>
            <a:pPr marL="0" indent="0">
              <a:buNone/>
            </a:pPr>
            <a:endParaRPr lang="en-US" dirty="0"/>
          </a:p>
          <a:p>
            <a:pPr marL="0" indent="0">
              <a:buNone/>
            </a:pPr>
            <a:r>
              <a:rPr lang="en-US" b="1" dirty="0"/>
              <a:t>Practices Used</a:t>
            </a:r>
          </a:p>
          <a:p>
            <a:pPr marL="0" indent="0">
              <a:buNone/>
            </a:pPr>
            <a:r>
              <a:rPr lang="en-US" dirty="0"/>
              <a:t>Diet as “Medicine”, Pranayama / breath work, exercise, intention setting / prayer, mantra, meditation, walking meditation, reading Higher Truth</a:t>
            </a:r>
          </a:p>
          <a:p>
            <a:pPr marL="0" indent="0">
              <a:buNone/>
            </a:pPr>
            <a:endParaRPr lang="en-US" dirty="0"/>
          </a:p>
          <a:p>
            <a:pPr marL="0" indent="0">
              <a:buNone/>
            </a:pPr>
            <a:r>
              <a:rPr lang="en-US" b="1" dirty="0"/>
              <a:t>Life with PHMS</a:t>
            </a:r>
          </a:p>
          <a:p>
            <a:pPr marL="0" indent="0">
              <a:buNone/>
            </a:pPr>
            <a:r>
              <a:rPr lang="en-US" dirty="0"/>
              <a:t>After a few short months, my diabetes status changed to normal, my high blood pressure reduced and I was able to eliminate or reduce many of the prescription meds.  My doctor was very pleased with the results and encouraged me to continue the program. For me the diet change brought about extraordinary results.  The diet coupled with the breath and meditative practices has made a very positive impact on my health and well-being.  I have noticed it for sure!  And, my family, friends, employees and colleagues have also commented that I am easier to get along with and look healthier and happier.</a:t>
            </a:r>
          </a:p>
        </p:txBody>
      </p:sp>
      <p:sp>
        <p:nvSpPr>
          <p:cNvPr id="5" name="Footer Placeholder 7"/>
          <p:cNvSpPr>
            <a:spLocks noGrp="1"/>
          </p:cNvSpPr>
          <p:nvPr>
            <p:ph type="ftr" sz="quarter" idx="11"/>
          </p:nvPr>
        </p:nvSpPr>
        <p:spPr>
          <a:xfrm>
            <a:off x="3124200" y="6356350"/>
            <a:ext cx="3200400" cy="365125"/>
          </a:xfrm>
        </p:spPr>
        <p:txBody>
          <a:bodyPr numCol="1"/>
          <a:lstStyle/>
          <a:p>
            <a:r>
              <a:rPr lang="en-US" dirty="0"/>
              <a:t>www.adhyatmik.org &amp; www.purnahealth.org</a:t>
            </a:r>
          </a:p>
        </p:txBody>
      </p:sp>
    </p:spTree>
    <p:extLst>
      <p:ext uri="{BB962C8B-B14F-4D97-AF65-F5344CB8AC3E}">
        <p14:creationId xmlns:p14="http://schemas.microsoft.com/office/powerpoint/2010/main" val="10431795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2313" cy="1143000"/>
          </a:xfrm>
          <a:solidFill>
            <a:schemeClr val="accent6">
              <a:lumMod val="40000"/>
              <a:lumOff val="60000"/>
            </a:schemeClr>
          </a:solidFill>
          <a:ln>
            <a:solidFill>
              <a:srgbClr val="C00000"/>
            </a:solidFill>
          </a:ln>
        </p:spPr>
        <p:txBody>
          <a:bodyPr numCol="1">
            <a:noAutofit/>
          </a:bodyPr>
          <a:lstStyle/>
          <a:p>
            <a:r>
              <a:rPr lang="en-US" sz="2800" dirty="0"/>
              <a:t>Jennifer A., female self-employed in the natural health field</a:t>
            </a:r>
          </a:p>
        </p:txBody>
      </p:sp>
      <p:sp>
        <p:nvSpPr>
          <p:cNvPr id="6" name="TextBox 5"/>
          <p:cNvSpPr txBox="1"/>
          <p:nvPr/>
        </p:nvSpPr>
        <p:spPr>
          <a:xfrm>
            <a:off x="460687" y="1551325"/>
            <a:ext cx="2511113" cy="4647426"/>
          </a:xfrm>
          <a:prstGeom prst="rect">
            <a:avLst/>
          </a:prstGeom>
          <a:noFill/>
          <a:ln>
            <a:solidFill>
              <a:schemeClr val="accent2"/>
            </a:solidFill>
          </a:ln>
        </p:spPr>
        <p:txBody>
          <a:bodyPr wrap="square" numCol="1" rtlCol="0">
            <a:spAutoFit/>
          </a:bodyPr>
          <a:lstStyle/>
          <a:p>
            <a:pPr algn="ctr"/>
            <a:r>
              <a:rPr lang="en-US" sz="1600" b="1" dirty="0"/>
              <a:t>Life before PHMS</a:t>
            </a:r>
          </a:p>
          <a:p>
            <a:r>
              <a:rPr lang="en-US" sz="1400" b="1" dirty="0"/>
              <a:t>Physical</a:t>
            </a:r>
          </a:p>
          <a:p>
            <a:r>
              <a:rPr lang="en-US" sz="1400" dirty="0"/>
              <a:t>Delicate health, low endurance, fatigue easily</a:t>
            </a:r>
          </a:p>
          <a:p>
            <a:endParaRPr lang="en-US" sz="1400" dirty="0"/>
          </a:p>
          <a:p>
            <a:r>
              <a:rPr lang="en-US" sz="1400" b="1" dirty="0"/>
              <a:t>Mental</a:t>
            </a:r>
          </a:p>
          <a:p>
            <a:r>
              <a:rPr lang="en-US" sz="1400" dirty="0"/>
              <a:t>- The mind was unfocused, cloudy, not in touch with healthy reality at times.</a:t>
            </a:r>
          </a:p>
          <a:p>
            <a:r>
              <a:rPr lang="en-US" sz="1400" dirty="0"/>
              <a:t>- Dark and obsessive thoughts</a:t>
            </a:r>
          </a:p>
          <a:p>
            <a:r>
              <a:rPr lang="en-US" sz="1400" dirty="0"/>
              <a:t>- Depression, unhappy</a:t>
            </a:r>
          </a:p>
          <a:p>
            <a:endParaRPr lang="en-US" sz="1400" dirty="0"/>
          </a:p>
          <a:p>
            <a:r>
              <a:rPr lang="en-US" sz="1400" b="1" dirty="0"/>
              <a:t>Emotional</a:t>
            </a:r>
          </a:p>
          <a:p>
            <a:r>
              <a:rPr lang="en-US" sz="1400" dirty="0"/>
              <a:t>- Anxiety, stressed, fearful</a:t>
            </a:r>
          </a:p>
          <a:p>
            <a:r>
              <a:rPr lang="en-US" sz="1400" dirty="0"/>
              <a:t>- Shut down or overly emotional at times.</a:t>
            </a:r>
          </a:p>
          <a:p>
            <a:endParaRPr lang="en-US" sz="1400" dirty="0"/>
          </a:p>
          <a:p>
            <a:r>
              <a:rPr lang="en-US" sz="1400" b="1" dirty="0"/>
              <a:t>Spiritual</a:t>
            </a:r>
          </a:p>
          <a:p>
            <a:r>
              <a:rPr lang="en-US" sz="1400" dirty="0"/>
              <a:t>No framework or clarity. Feeling lost.</a:t>
            </a:r>
          </a:p>
          <a:p>
            <a:endParaRPr lang="en-US" sz="1400" dirty="0"/>
          </a:p>
        </p:txBody>
      </p:sp>
      <p:sp>
        <p:nvSpPr>
          <p:cNvPr id="5" name="TextBox 4"/>
          <p:cNvSpPr txBox="1"/>
          <p:nvPr/>
        </p:nvSpPr>
        <p:spPr>
          <a:xfrm>
            <a:off x="3352800" y="1551325"/>
            <a:ext cx="2514600" cy="4647426"/>
          </a:xfrm>
          <a:prstGeom prst="rect">
            <a:avLst/>
          </a:prstGeom>
          <a:noFill/>
          <a:ln>
            <a:solidFill>
              <a:schemeClr val="accent2"/>
            </a:solidFill>
          </a:ln>
        </p:spPr>
        <p:txBody>
          <a:bodyPr wrap="square" numCol="1" rtlCol="0">
            <a:spAutoFit/>
          </a:bodyPr>
          <a:lstStyle/>
          <a:p>
            <a:pPr algn="ctr"/>
            <a:r>
              <a:rPr lang="en-US" sz="1600" b="1" dirty="0"/>
              <a:t>Practices Used</a:t>
            </a:r>
          </a:p>
          <a:p>
            <a:pPr algn="ctr"/>
            <a:endParaRPr lang="en-US" sz="1400" dirty="0"/>
          </a:p>
          <a:p>
            <a:pPr algn="ctr"/>
            <a:r>
              <a:rPr lang="en-US" sz="1400" dirty="0"/>
              <a:t>Contemplation</a:t>
            </a:r>
          </a:p>
          <a:p>
            <a:pPr algn="ctr"/>
            <a:endParaRPr lang="en-US" sz="1400" dirty="0"/>
          </a:p>
          <a:p>
            <a:pPr algn="ctr"/>
            <a:r>
              <a:rPr lang="en-US" sz="1400" dirty="0"/>
              <a:t>Exercise</a:t>
            </a:r>
          </a:p>
          <a:p>
            <a:pPr algn="ctr"/>
            <a:endParaRPr lang="en-US" sz="1400" dirty="0"/>
          </a:p>
          <a:p>
            <a:pPr algn="ctr"/>
            <a:r>
              <a:rPr lang="en-US" sz="1400" dirty="0"/>
              <a:t>Healthy diet</a:t>
            </a:r>
          </a:p>
          <a:p>
            <a:pPr algn="ctr"/>
            <a:endParaRPr lang="en-US" sz="1400" dirty="0"/>
          </a:p>
          <a:p>
            <a:pPr algn="ctr"/>
            <a:r>
              <a:rPr lang="en-US" sz="1400" dirty="0"/>
              <a:t>Intention setting / prayer </a:t>
            </a:r>
          </a:p>
          <a:p>
            <a:pPr algn="ctr"/>
            <a:endParaRPr lang="en-US" sz="1400" dirty="0"/>
          </a:p>
          <a:p>
            <a:pPr algn="ctr"/>
            <a:r>
              <a:rPr lang="en-US" sz="1400" dirty="0"/>
              <a:t>Proper rest</a:t>
            </a:r>
          </a:p>
          <a:p>
            <a:pPr algn="ctr"/>
            <a:endParaRPr lang="en-US" sz="1400" dirty="0"/>
          </a:p>
          <a:p>
            <a:pPr algn="ctr"/>
            <a:r>
              <a:rPr lang="en-US" sz="1400" dirty="0"/>
              <a:t>Healing herbs</a:t>
            </a:r>
          </a:p>
          <a:p>
            <a:pPr algn="ctr"/>
            <a:endParaRPr lang="en-US" sz="1400" dirty="0"/>
          </a:p>
          <a:p>
            <a:pPr algn="ctr"/>
            <a:r>
              <a:rPr lang="en-US" sz="1400" dirty="0"/>
              <a:t>Mantra</a:t>
            </a:r>
          </a:p>
          <a:p>
            <a:pPr algn="ctr"/>
            <a:endParaRPr lang="en-US" sz="1400" dirty="0"/>
          </a:p>
          <a:p>
            <a:pPr algn="ctr"/>
            <a:r>
              <a:rPr lang="en-US" sz="1400" dirty="0"/>
              <a:t>Meditation</a:t>
            </a:r>
          </a:p>
          <a:p>
            <a:pPr algn="ctr"/>
            <a:endParaRPr lang="en-US" sz="1400" dirty="0"/>
          </a:p>
          <a:p>
            <a:pPr algn="ctr"/>
            <a:r>
              <a:rPr lang="en-US" sz="1400" dirty="0"/>
              <a:t>Music</a:t>
            </a:r>
          </a:p>
          <a:p>
            <a:pPr algn="ctr"/>
            <a:endParaRPr lang="en-US" sz="1400" dirty="0"/>
          </a:p>
          <a:p>
            <a:pPr algn="ctr"/>
            <a:r>
              <a:rPr lang="en-US" sz="1400" dirty="0"/>
              <a:t>Yoga</a:t>
            </a:r>
          </a:p>
        </p:txBody>
      </p:sp>
      <p:sp>
        <p:nvSpPr>
          <p:cNvPr id="7" name="TextBox 6"/>
          <p:cNvSpPr txBox="1"/>
          <p:nvPr/>
        </p:nvSpPr>
        <p:spPr>
          <a:xfrm>
            <a:off x="6248400" y="1564243"/>
            <a:ext cx="2511113" cy="4616648"/>
          </a:xfrm>
          <a:prstGeom prst="rect">
            <a:avLst/>
          </a:prstGeom>
          <a:noFill/>
          <a:ln>
            <a:solidFill>
              <a:schemeClr val="accent2"/>
            </a:solidFill>
          </a:ln>
        </p:spPr>
        <p:txBody>
          <a:bodyPr wrap="square" numCol="1" rtlCol="0">
            <a:spAutoFit/>
          </a:bodyPr>
          <a:lstStyle/>
          <a:p>
            <a:pPr algn="ctr"/>
            <a:r>
              <a:rPr lang="en-US" sz="1600" b="1" dirty="0"/>
              <a:t>Living with PHMS</a:t>
            </a:r>
          </a:p>
          <a:p>
            <a:r>
              <a:rPr lang="en-US" sz="1400" b="1" dirty="0"/>
              <a:t>Physical</a:t>
            </a:r>
          </a:p>
          <a:p>
            <a:r>
              <a:rPr lang="en-US" sz="1400" dirty="0"/>
              <a:t>Overall health and strength improved.</a:t>
            </a:r>
          </a:p>
          <a:p>
            <a:endParaRPr lang="en-US" sz="1400" dirty="0"/>
          </a:p>
          <a:p>
            <a:r>
              <a:rPr lang="en-US" sz="1400" b="1" dirty="0"/>
              <a:t>Mental</a:t>
            </a:r>
          </a:p>
          <a:p>
            <a:r>
              <a:rPr lang="en-US" sz="1400" dirty="0"/>
              <a:t>- More focused and calm</a:t>
            </a:r>
          </a:p>
          <a:p>
            <a:r>
              <a:rPr lang="en-US" sz="1400" dirty="0"/>
              <a:t>- Psychologically healthier</a:t>
            </a:r>
          </a:p>
          <a:p>
            <a:r>
              <a:rPr lang="en-US" sz="1400" dirty="0"/>
              <a:t>- Regular joy and contentment</a:t>
            </a:r>
          </a:p>
          <a:p>
            <a:r>
              <a:rPr lang="en-US" sz="1400" dirty="0"/>
              <a:t>- More balanced</a:t>
            </a:r>
          </a:p>
          <a:p>
            <a:endParaRPr lang="en-US" sz="1400" dirty="0"/>
          </a:p>
          <a:p>
            <a:r>
              <a:rPr lang="en-US" sz="1400" b="1" dirty="0"/>
              <a:t>Emotional</a:t>
            </a:r>
          </a:p>
          <a:p>
            <a:r>
              <a:rPr lang="en-US" sz="1400" dirty="0"/>
              <a:t>- More relaxed</a:t>
            </a:r>
          </a:p>
          <a:p>
            <a:r>
              <a:rPr lang="en-US" sz="1400" dirty="0"/>
              <a:t>- More balanced emotionally without large swings.</a:t>
            </a:r>
          </a:p>
          <a:p>
            <a:r>
              <a:rPr lang="en-US" sz="1400" dirty="0"/>
              <a:t>- Greater functional ability in the world.</a:t>
            </a:r>
          </a:p>
          <a:p>
            <a:endParaRPr lang="en-US" sz="1400" dirty="0"/>
          </a:p>
          <a:p>
            <a:r>
              <a:rPr lang="en-US" sz="1400" b="1" dirty="0"/>
              <a:t>Spiritual</a:t>
            </a:r>
          </a:p>
          <a:p>
            <a:r>
              <a:rPr lang="en-US" sz="1400" dirty="0"/>
              <a:t>Strong spiritual connection, devotion and faith. </a:t>
            </a:r>
          </a:p>
        </p:txBody>
      </p:sp>
      <p:sp>
        <p:nvSpPr>
          <p:cNvPr id="11" name="Right Arrow 10"/>
          <p:cNvSpPr/>
          <p:nvPr/>
        </p:nvSpPr>
        <p:spPr>
          <a:xfrm>
            <a:off x="5486400" y="3429000"/>
            <a:ext cx="762000" cy="1295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n-US"/>
          </a:p>
        </p:txBody>
      </p:sp>
      <p:sp>
        <p:nvSpPr>
          <p:cNvPr id="9" name="Footer Placeholder 7"/>
          <p:cNvSpPr>
            <a:spLocks noGrp="1"/>
          </p:cNvSpPr>
          <p:nvPr>
            <p:ph type="ftr" sz="quarter" idx="11"/>
          </p:nvPr>
        </p:nvSpPr>
        <p:spPr>
          <a:xfrm>
            <a:off x="3124200" y="6356350"/>
            <a:ext cx="3200400" cy="365125"/>
          </a:xfrm>
        </p:spPr>
        <p:txBody>
          <a:bodyPr numCol="1"/>
          <a:lstStyle/>
          <a:p>
            <a:r>
              <a:rPr lang="en-US" dirty="0"/>
              <a:t>www.adhyatmik.org &amp; www.purnahealth.org</a:t>
            </a:r>
          </a:p>
        </p:txBody>
      </p:sp>
      <p:sp>
        <p:nvSpPr>
          <p:cNvPr id="8" name="Right Arrow 7"/>
          <p:cNvSpPr/>
          <p:nvPr/>
        </p:nvSpPr>
        <p:spPr>
          <a:xfrm>
            <a:off x="2971800" y="3429000"/>
            <a:ext cx="762000" cy="1295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n-US"/>
          </a:p>
        </p:txBody>
      </p:sp>
    </p:spTree>
    <p:extLst>
      <p:ext uri="{BB962C8B-B14F-4D97-AF65-F5344CB8AC3E}">
        <p14:creationId xmlns:p14="http://schemas.microsoft.com/office/powerpoint/2010/main" val="2388968838"/>
      </p:ext>
    </p:extLst>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143000"/>
          </a:xfrm>
          <a:solidFill>
            <a:schemeClr val="accent6">
              <a:lumMod val="40000"/>
              <a:lumOff val="60000"/>
            </a:schemeClr>
          </a:solidFill>
          <a:ln>
            <a:solidFill>
              <a:srgbClr val="C00000"/>
            </a:solidFill>
          </a:ln>
        </p:spPr>
        <p:txBody>
          <a:bodyPr numCol="1">
            <a:noAutofit/>
          </a:bodyPr>
          <a:lstStyle/>
          <a:p>
            <a:r>
              <a:rPr lang="en-US" sz="2800" dirty="0"/>
              <a:t>Jennifer A., female self-employed in the natural health field</a:t>
            </a:r>
          </a:p>
        </p:txBody>
      </p:sp>
      <p:sp>
        <p:nvSpPr>
          <p:cNvPr id="6" name="TextBox 5"/>
          <p:cNvSpPr txBox="1"/>
          <p:nvPr/>
        </p:nvSpPr>
        <p:spPr>
          <a:xfrm>
            <a:off x="460686" y="1600200"/>
            <a:ext cx="8302313" cy="4708981"/>
          </a:xfrm>
          <a:prstGeom prst="rect">
            <a:avLst/>
          </a:prstGeom>
          <a:noFill/>
          <a:ln>
            <a:solidFill>
              <a:schemeClr val="accent2"/>
            </a:solidFill>
          </a:ln>
        </p:spPr>
        <p:txBody>
          <a:bodyPr wrap="square" numCol="1" rtlCol="0">
            <a:spAutoFit/>
          </a:bodyPr>
          <a:lstStyle/>
          <a:p>
            <a:r>
              <a:rPr lang="en-US" sz="1500" dirty="0"/>
              <a:t>When faced with a serious illness after extreme stress, the PHMS was invaluable to me as I regained my health. Using appropriate amounts of rest, proper nutrition, herbs, exercise, meditation and contemplation, I recovered fully and even reached a new level of health. I am so grateful!</a:t>
            </a:r>
          </a:p>
          <a:p>
            <a:endParaRPr lang="en-US" sz="1500" b="1" dirty="0"/>
          </a:p>
          <a:p>
            <a:r>
              <a:rPr lang="en-US" sz="1500" b="1" dirty="0"/>
              <a:t>Life before PHMS</a:t>
            </a:r>
            <a:endParaRPr lang="en-US" sz="1500" dirty="0"/>
          </a:p>
          <a:p>
            <a:r>
              <a:rPr lang="en-US" sz="1500" dirty="0"/>
              <a:t>My health was fragile, I had very low endurance and fatigued easily. My mind was unfocused, cloudy and not in touch with healthy reality at times. I often had dark and obsessive thoughts, anxiety, suffered from severe depression and was very unhappy. I had poor or no coping skills and was very stressed and fearful. I would swing between overly emotional or shut down. I had no spiritual framework or clarity and felt lost.</a:t>
            </a:r>
          </a:p>
          <a:p>
            <a:endParaRPr lang="en-US" sz="1500" b="1" dirty="0"/>
          </a:p>
          <a:p>
            <a:r>
              <a:rPr lang="en-US" sz="1500" b="1" dirty="0"/>
              <a:t>Practices Used</a:t>
            </a:r>
            <a:endParaRPr lang="en-US" sz="1500" dirty="0"/>
          </a:p>
          <a:p>
            <a:r>
              <a:rPr lang="en-US" sz="1500" dirty="0"/>
              <a:t>Through the use of contemplation, intention setting / prayer, healthy diet, proper rest, healing herbs, mantra, meditation, music, yoga and exercise I became a new person.</a:t>
            </a:r>
          </a:p>
          <a:p>
            <a:endParaRPr lang="en-US" sz="1500" b="1" dirty="0"/>
          </a:p>
          <a:p>
            <a:r>
              <a:rPr lang="en-US" sz="1500" b="1" dirty="0"/>
              <a:t>Living with PHMS</a:t>
            </a:r>
            <a:endParaRPr lang="en-US" sz="1500" dirty="0"/>
          </a:p>
          <a:p>
            <a:r>
              <a:rPr lang="en-US" sz="1500" dirty="0"/>
              <a:t>My overall health and strength improved greatly. I am more focused, calm and psychologically healthier. I now experience regular joy and contentment, feel more relaxed and balanced with greater functional ability in the world. I now experience a strong spiritual connection, devotion and faith. </a:t>
            </a:r>
          </a:p>
          <a:p>
            <a:endParaRPr lang="en-US" sz="1500" dirty="0"/>
          </a:p>
        </p:txBody>
      </p:sp>
      <p:sp>
        <p:nvSpPr>
          <p:cNvPr id="10" name="Slide Number Placeholder 9"/>
          <p:cNvSpPr>
            <a:spLocks noGrp="1"/>
          </p:cNvSpPr>
          <p:nvPr>
            <p:ph type="sldNum" sz="quarter" idx="12"/>
          </p:nvPr>
        </p:nvSpPr>
        <p:spPr/>
        <p:txBody>
          <a:bodyPr numCol="1"/>
          <a:lstStyle/>
          <a:p>
            <a:fld id="{C719EF0B-8E1F-4A6F-A5F0-70CA84FD839E}" type="slidenum">
              <a:rPr lang="en-US" smtClean="0"/>
              <a:pPr/>
              <a:t>35</a:t>
            </a:fld>
            <a:endParaRPr lang="en-US"/>
          </a:p>
        </p:txBody>
      </p:sp>
      <p:sp>
        <p:nvSpPr>
          <p:cNvPr id="7" name="Footer Placeholder 7"/>
          <p:cNvSpPr>
            <a:spLocks noGrp="1"/>
          </p:cNvSpPr>
          <p:nvPr>
            <p:ph type="ftr" sz="quarter" idx="11"/>
          </p:nvPr>
        </p:nvSpPr>
        <p:spPr>
          <a:xfrm>
            <a:off x="3124200" y="6356350"/>
            <a:ext cx="3200400" cy="365125"/>
          </a:xfrm>
        </p:spPr>
        <p:txBody>
          <a:bodyPr numCol="1"/>
          <a:lstStyle/>
          <a:p>
            <a:r>
              <a:rPr lang="en-US" dirty="0"/>
              <a:t>www.adhyatmik.org &amp; www.purnahealth.org</a:t>
            </a:r>
          </a:p>
        </p:txBody>
      </p:sp>
    </p:spTree>
    <p:extLst>
      <p:ext uri="{BB962C8B-B14F-4D97-AF65-F5344CB8AC3E}">
        <p14:creationId xmlns:p14="http://schemas.microsoft.com/office/powerpoint/2010/main" val="1953725399"/>
      </p:ext>
    </p:extLst>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2313" cy="1143000"/>
          </a:xfrm>
          <a:solidFill>
            <a:schemeClr val="accent6">
              <a:lumMod val="40000"/>
              <a:lumOff val="60000"/>
            </a:schemeClr>
          </a:solidFill>
          <a:ln>
            <a:solidFill>
              <a:srgbClr val="C00000"/>
            </a:solidFill>
          </a:ln>
        </p:spPr>
        <p:txBody>
          <a:bodyPr numCol="1">
            <a:noAutofit/>
          </a:bodyPr>
          <a:lstStyle/>
          <a:p>
            <a:r>
              <a:rPr lang="en-US" sz="2800" dirty="0"/>
              <a:t>M. Mitchell, male sales, marketing and consulting professional </a:t>
            </a:r>
            <a:r>
              <a:rPr lang="en-US" sz="2800"/>
              <a:t>in major corporations</a:t>
            </a:r>
            <a:endParaRPr lang="en-US" sz="2800" dirty="0"/>
          </a:p>
        </p:txBody>
      </p:sp>
      <p:sp>
        <p:nvSpPr>
          <p:cNvPr id="6" name="TextBox 5"/>
          <p:cNvSpPr txBox="1"/>
          <p:nvPr/>
        </p:nvSpPr>
        <p:spPr>
          <a:xfrm>
            <a:off x="460687" y="1551325"/>
            <a:ext cx="2511113" cy="4862870"/>
          </a:xfrm>
          <a:prstGeom prst="rect">
            <a:avLst/>
          </a:prstGeom>
          <a:noFill/>
          <a:ln>
            <a:solidFill>
              <a:schemeClr val="accent2"/>
            </a:solidFill>
          </a:ln>
        </p:spPr>
        <p:txBody>
          <a:bodyPr wrap="square" numCol="1" rtlCol="0">
            <a:spAutoFit/>
          </a:bodyPr>
          <a:lstStyle/>
          <a:p>
            <a:pPr algn="ctr"/>
            <a:r>
              <a:rPr lang="en-US" sz="1600" b="1" dirty="0"/>
              <a:t>Life before PHMS</a:t>
            </a:r>
          </a:p>
          <a:p>
            <a:r>
              <a:rPr lang="en-US" sz="1400" b="1" dirty="0"/>
              <a:t>Physical</a:t>
            </a:r>
          </a:p>
          <a:p>
            <a:r>
              <a:rPr lang="en-US" sz="1400" dirty="0"/>
              <a:t>Chronic sinus and rosacea, tightness in chest and frequent upset stomach</a:t>
            </a:r>
          </a:p>
          <a:p>
            <a:endParaRPr lang="en-US" sz="1400" dirty="0"/>
          </a:p>
          <a:p>
            <a:r>
              <a:rPr lang="en-US" sz="1400" b="1" dirty="0"/>
              <a:t>Mental</a:t>
            </a:r>
          </a:p>
          <a:p>
            <a:r>
              <a:rPr lang="en-US" sz="1400" dirty="0"/>
              <a:t>- The mind is constantly busy. Frequently it is the same thoughts over and over.</a:t>
            </a:r>
          </a:p>
          <a:p>
            <a:r>
              <a:rPr lang="en-US" sz="1400" dirty="0"/>
              <a:t>- Selfish perspective</a:t>
            </a:r>
          </a:p>
          <a:p>
            <a:endParaRPr lang="en-US" sz="1400" dirty="0"/>
          </a:p>
          <a:p>
            <a:r>
              <a:rPr lang="en-US" sz="1400" b="1" dirty="0"/>
              <a:t>Emotional</a:t>
            </a:r>
          </a:p>
          <a:p>
            <a:r>
              <a:rPr lang="en-US" sz="1400" dirty="0"/>
              <a:t>- Type ‘A’, anxious, stressed, impatient, desired control</a:t>
            </a:r>
          </a:p>
          <a:p>
            <a:r>
              <a:rPr lang="en-US" sz="1400" dirty="0"/>
              <a:t>- Defensive and reactive to someone’s statements</a:t>
            </a:r>
          </a:p>
          <a:p>
            <a:r>
              <a:rPr lang="en-US" sz="1400" dirty="0"/>
              <a:t>- Numerous fears</a:t>
            </a:r>
          </a:p>
          <a:p>
            <a:endParaRPr lang="en-US" sz="1400" dirty="0"/>
          </a:p>
          <a:p>
            <a:r>
              <a:rPr lang="en-US" sz="1400" b="1" dirty="0"/>
              <a:t>Spiritual</a:t>
            </a:r>
          </a:p>
          <a:p>
            <a:r>
              <a:rPr lang="en-US" sz="1400" dirty="0"/>
              <a:t>Questioned the existence of a Higher Power</a:t>
            </a:r>
          </a:p>
        </p:txBody>
      </p:sp>
      <p:sp>
        <p:nvSpPr>
          <p:cNvPr id="5" name="TextBox 4"/>
          <p:cNvSpPr txBox="1"/>
          <p:nvPr/>
        </p:nvSpPr>
        <p:spPr>
          <a:xfrm>
            <a:off x="3352800" y="1551325"/>
            <a:ext cx="2514600" cy="4862870"/>
          </a:xfrm>
          <a:prstGeom prst="rect">
            <a:avLst/>
          </a:prstGeom>
          <a:noFill/>
          <a:ln>
            <a:solidFill>
              <a:schemeClr val="accent2"/>
            </a:solidFill>
          </a:ln>
        </p:spPr>
        <p:txBody>
          <a:bodyPr wrap="square" numCol="1" rtlCol="0">
            <a:spAutoFit/>
          </a:bodyPr>
          <a:lstStyle/>
          <a:p>
            <a:pPr algn="ctr"/>
            <a:r>
              <a:rPr lang="en-US" sz="1600" b="1" dirty="0"/>
              <a:t>Practices Used</a:t>
            </a:r>
          </a:p>
          <a:p>
            <a:pPr algn="ctr"/>
            <a:endParaRPr lang="en-US" sz="1400" dirty="0"/>
          </a:p>
          <a:p>
            <a:pPr algn="ctr"/>
            <a:r>
              <a:rPr lang="en-US" sz="1400" dirty="0"/>
              <a:t>Contemplation</a:t>
            </a:r>
          </a:p>
          <a:p>
            <a:pPr algn="ctr"/>
            <a:endParaRPr lang="en-US" sz="1400" dirty="0"/>
          </a:p>
          <a:p>
            <a:pPr algn="ctr"/>
            <a:r>
              <a:rPr lang="en-US" sz="1400" dirty="0"/>
              <a:t>Intention setting / prayer </a:t>
            </a:r>
          </a:p>
          <a:p>
            <a:pPr algn="ctr"/>
            <a:endParaRPr lang="en-US" sz="1400" dirty="0"/>
          </a:p>
          <a:p>
            <a:pPr algn="ctr"/>
            <a:r>
              <a:rPr lang="en-US" sz="1400" dirty="0"/>
              <a:t>Introspection</a:t>
            </a:r>
          </a:p>
          <a:p>
            <a:pPr algn="ctr"/>
            <a:endParaRPr lang="en-US" sz="1400" dirty="0"/>
          </a:p>
          <a:p>
            <a:pPr algn="ctr"/>
            <a:r>
              <a:rPr lang="en-US" sz="1400" dirty="0"/>
              <a:t>Journaling</a:t>
            </a:r>
          </a:p>
          <a:p>
            <a:pPr algn="ctr"/>
            <a:endParaRPr lang="en-US" sz="1400" dirty="0"/>
          </a:p>
          <a:p>
            <a:pPr algn="ctr"/>
            <a:r>
              <a:rPr lang="en-US" sz="1400" dirty="0"/>
              <a:t>Mantra</a:t>
            </a:r>
          </a:p>
          <a:p>
            <a:pPr algn="ctr"/>
            <a:endParaRPr lang="en-US" sz="1400" dirty="0"/>
          </a:p>
          <a:p>
            <a:pPr algn="ctr"/>
            <a:r>
              <a:rPr lang="en-US" sz="1400" dirty="0"/>
              <a:t>Meditation</a:t>
            </a:r>
          </a:p>
          <a:p>
            <a:pPr algn="ctr"/>
            <a:endParaRPr lang="en-US" sz="1400" dirty="0"/>
          </a:p>
          <a:p>
            <a:pPr algn="ctr"/>
            <a:r>
              <a:rPr lang="en-US" sz="1400" dirty="0"/>
              <a:t>Music</a:t>
            </a:r>
          </a:p>
          <a:p>
            <a:pPr algn="ctr"/>
            <a:endParaRPr lang="en-US" sz="1400" dirty="0"/>
          </a:p>
          <a:p>
            <a:pPr algn="ctr"/>
            <a:r>
              <a:rPr lang="en-US" sz="1400" dirty="0"/>
              <a:t>Reading of higher Truth</a:t>
            </a:r>
          </a:p>
          <a:p>
            <a:pPr algn="ctr"/>
            <a:endParaRPr lang="en-US" sz="1400" dirty="0"/>
          </a:p>
          <a:p>
            <a:pPr algn="ctr"/>
            <a:r>
              <a:rPr lang="en-US" sz="1400" dirty="0"/>
              <a:t>Sense control</a:t>
            </a:r>
          </a:p>
          <a:p>
            <a:pPr algn="ctr"/>
            <a:endParaRPr lang="en-US" sz="1400" dirty="0"/>
          </a:p>
          <a:p>
            <a:pPr algn="ctr"/>
            <a:r>
              <a:rPr lang="en-US" sz="1400" dirty="0"/>
              <a:t>Service to others</a:t>
            </a:r>
          </a:p>
          <a:p>
            <a:pPr algn="ctr"/>
            <a:endParaRPr lang="en-US" sz="1400" dirty="0"/>
          </a:p>
        </p:txBody>
      </p:sp>
      <p:sp>
        <p:nvSpPr>
          <p:cNvPr id="7" name="TextBox 6"/>
          <p:cNvSpPr txBox="1"/>
          <p:nvPr/>
        </p:nvSpPr>
        <p:spPr>
          <a:xfrm>
            <a:off x="6248400" y="1564243"/>
            <a:ext cx="2511113" cy="4832092"/>
          </a:xfrm>
          <a:prstGeom prst="rect">
            <a:avLst/>
          </a:prstGeom>
          <a:noFill/>
          <a:ln>
            <a:solidFill>
              <a:schemeClr val="accent2"/>
            </a:solidFill>
          </a:ln>
        </p:spPr>
        <p:txBody>
          <a:bodyPr wrap="square" numCol="1" rtlCol="0">
            <a:spAutoFit/>
          </a:bodyPr>
          <a:lstStyle/>
          <a:p>
            <a:pPr algn="ctr"/>
            <a:r>
              <a:rPr lang="en-US" sz="1600" b="1" dirty="0"/>
              <a:t>Living with PHMS</a:t>
            </a:r>
          </a:p>
          <a:p>
            <a:r>
              <a:rPr lang="en-US" sz="1400" b="1" dirty="0"/>
              <a:t>Physical</a:t>
            </a:r>
          </a:p>
          <a:p>
            <a:r>
              <a:rPr lang="en-US" sz="1400" dirty="0"/>
              <a:t>Chronic conditions disappeared</a:t>
            </a:r>
          </a:p>
          <a:p>
            <a:endParaRPr lang="en-US" sz="1400" dirty="0"/>
          </a:p>
          <a:p>
            <a:r>
              <a:rPr lang="en-US" sz="1400" b="1" dirty="0"/>
              <a:t>Mental</a:t>
            </a:r>
          </a:p>
          <a:p>
            <a:r>
              <a:rPr lang="en-US" sz="1400" dirty="0"/>
              <a:t>- Significantly calmer / balanced</a:t>
            </a:r>
          </a:p>
          <a:p>
            <a:r>
              <a:rPr lang="en-US" sz="1400" dirty="0"/>
              <a:t>- Strong sense of purpose</a:t>
            </a:r>
          </a:p>
          <a:p>
            <a:r>
              <a:rPr lang="en-US" sz="1400" dirty="0"/>
              <a:t>- Deepening selflessness</a:t>
            </a:r>
          </a:p>
          <a:p>
            <a:endParaRPr lang="en-US" sz="1400" dirty="0"/>
          </a:p>
          <a:p>
            <a:r>
              <a:rPr lang="en-US" sz="1400" b="1" dirty="0"/>
              <a:t>Emotional</a:t>
            </a:r>
          </a:p>
          <a:p>
            <a:r>
              <a:rPr lang="en-US" sz="1400" dirty="0"/>
              <a:t>- Peaceful, calm</a:t>
            </a:r>
          </a:p>
          <a:p>
            <a:r>
              <a:rPr lang="en-US" sz="1400" dirty="0"/>
              <a:t>- More accepting and deepening unconditional love</a:t>
            </a:r>
          </a:p>
          <a:p>
            <a:r>
              <a:rPr lang="en-US" sz="1400" dirty="0"/>
              <a:t>- Able to listen easier, more intuitive, compassionate, understanding, appreciative and happier</a:t>
            </a:r>
          </a:p>
          <a:p>
            <a:endParaRPr lang="en-US" sz="1400" dirty="0"/>
          </a:p>
          <a:p>
            <a:r>
              <a:rPr lang="en-US" sz="1400" b="1" dirty="0"/>
              <a:t>Spiritual</a:t>
            </a:r>
          </a:p>
          <a:p>
            <a:r>
              <a:rPr lang="en-US" sz="1400" dirty="0"/>
              <a:t>Unquestionable belief in a Higher Power and Its purpose in living life</a:t>
            </a:r>
          </a:p>
        </p:txBody>
      </p:sp>
      <p:sp>
        <p:nvSpPr>
          <p:cNvPr id="11" name="Right Arrow 10"/>
          <p:cNvSpPr/>
          <p:nvPr/>
        </p:nvSpPr>
        <p:spPr>
          <a:xfrm>
            <a:off x="5486400" y="3429000"/>
            <a:ext cx="762000" cy="1295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n-US"/>
          </a:p>
        </p:txBody>
      </p:sp>
      <p:sp>
        <p:nvSpPr>
          <p:cNvPr id="9" name="Footer Placeholder 7"/>
          <p:cNvSpPr>
            <a:spLocks noGrp="1"/>
          </p:cNvSpPr>
          <p:nvPr>
            <p:ph type="ftr" sz="quarter" idx="11"/>
          </p:nvPr>
        </p:nvSpPr>
        <p:spPr>
          <a:xfrm>
            <a:off x="3124200" y="6400800"/>
            <a:ext cx="3200400" cy="365125"/>
          </a:xfrm>
        </p:spPr>
        <p:txBody>
          <a:bodyPr numCol="1"/>
          <a:lstStyle/>
          <a:p>
            <a:r>
              <a:rPr lang="en-US" dirty="0"/>
              <a:t>www.adhyatmik.org &amp; www.purnahealth.org</a:t>
            </a:r>
          </a:p>
        </p:txBody>
      </p:sp>
      <p:sp>
        <p:nvSpPr>
          <p:cNvPr id="8" name="Right Arrow 7"/>
          <p:cNvSpPr/>
          <p:nvPr/>
        </p:nvSpPr>
        <p:spPr>
          <a:xfrm>
            <a:off x="2971800" y="3429000"/>
            <a:ext cx="762000" cy="1295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n-US"/>
          </a:p>
        </p:txBody>
      </p:sp>
    </p:spTree>
    <p:extLst>
      <p:ext uri="{BB962C8B-B14F-4D97-AF65-F5344CB8AC3E}">
        <p14:creationId xmlns:p14="http://schemas.microsoft.com/office/powerpoint/2010/main" val="2601535278"/>
      </p:ext>
    </p:extLst>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305800" cy="1143000"/>
          </a:xfrm>
          <a:solidFill>
            <a:schemeClr val="accent6">
              <a:lumMod val="40000"/>
              <a:lumOff val="60000"/>
            </a:schemeClr>
          </a:solidFill>
          <a:ln>
            <a:solidFill>
              <a:srgbClr val="FAA990"/>
            </a:solidFill>
          </a:ln>
        </p:spPr>
        <p:txBody>
          <a:bodyPr vert="horz" lIns="91440" tIns="45720" rIns="91440" bIns="45720" numCol="1" rtlCol="0" anchor="ctr">
            <a:noAutofit/>
          </a:bodyPr>
          <a:lstStyle/>
          <a:p>
            <a:r>
              <a:rPr lang="en-US" sz="2800" dirty="0"/>
              <a:t>M. Mitchell, male sales, marketing and consulting professional in major corporations</a:t>
            </a:r>
          </a:p>
        </p:txBody>
      </p:sp>
      <p:sp>
        <p:nvSpPr>
          <p:cNvPr id="4" name="Content Placeholder 3"/>
          <p:cNvSpPr>
            <a:spLocks noGrp="1"/>
          </p:cNvSpPr>
          <p:nvPr>
            <p:ph idx="1"/>
          </p:nvPr>
        </p:nvSpPr>
        <p:spPr>
          <a:xfrm>
            <a:off x="457200" y="1524000"/>
            <a:ext cx="8305800" cy="4876800"/>
          </a:xfrm>
          <a:ln>
            <a:solidFill>
              <a:schemeClr val="accent2"/>
            </a:solidFill>
          </a:ln>
        </p:spPr>
        <p:txBody>
          <a:bodyPr numCol="1">
            <a:noAutofit/>
          </a:bodyPr>
          <a:lstStyle/>
          <a:p>
            <a:pPr marL="0" indent="0">
              <a:buNone/>
            </a:pPr>
            <a:r>
              <a:rPr lang="en-US" sz="1400" b="1" dirty="0"/>
              <a:t>Live before PHMS</a:t>
            </a:r>
          </a:p>
          <a:p>
            <a:pPr marL="0" indent="0">
              <a:buNone/>
            </a:pPr>
            <a:r>
              <a:rPr lang="en-US" sz="1400" dirty="0"/>
              <a:t>Married and raising two children, working in sales, marketing and consulting along with constant travel was a challenging way of life. Stress  was  constant manifesting as chronic sinus infections, rosacea, tightness in the chest and stomach acidity. My mind was constantly busy repeating the same thoughts over and over further heightening anxiety. My focus was to live doing things for myself, including raising a family. A Type ‘A’ personality dominated with impatience. There were numerous fears and being frequently emotionally upset and triggered. I was raised in traditional religions although on and off again in my belief regarding the existence of a Higher Power as I never felt or new Its presence.</a:t>
            </a:r>
          </a:p>
          <a:p>
            <a:pPr marL="0" indent="0">
              <a:buNone/>
            </a:pPr>
            <a:endParaRPr lang="en-US" sz="1400" dirty="0"/>
          </a:p>
          <a:p>
            <a:pPr marL="0" indent="0">
              <a:buNone/>
            </a:pPr>
            <a:r>
              <a:rPr lang="en-US" sz="1400" b="1" dirty="0"/>
              <a:t>Practices Used</a:t>
            </a:r>
          </a:p>
          <a:p>
            <a:pPr marL="0" indent="0">
              <a:buNone/>
            </a:pPr>
            <a:r>
              <a:rPr lang="en-US" sz="1400" dirty="0"/>
              <a:t>I began contemplating and reading about the spirit and self-healing. Later begin praying and meditating for ten minutes daily. Other practices were added including introspection, journaling, mantras and music.</a:t>
            </a:r>
          </a:p>
          <a:p>
            <a:pPr marL="0" indent="0">
              <a:buNone/>
            </a:pPr>
            <a:endParaRPr lang="en-US" sz="1400" dirty="0"/>
          </a:p>
          <a:p>
            <a:pPr marL="0" indent="0">
              <a:buNone/>
            </a:pPr>
            <a:r>
              <a:rPr lang="en-US" sz="1400" b="1" dirty="0"/>
              <a:t>Living with PHMS</a:t>
            </a:r>
          </a:p>
          <a:p>
            <a:pPr marL="0" indent="0">
              <a:buNone/>
            </a:pPr>
            <a:r>
              <a:rPr lang="en-US" sz="1400" dirty="0"/>
              <a:t>Chronic conditions subsided and later disappeared, as did the Type A behavior.  My mind became calm as anxiety over everything in life continues to fade and in some cases disappeared.  A deep and unwavering sense of purpose become known. I am more accepting in all aspects of life as well as tasting unconditional love. It became easier to listen and to understand others, for compassion to expand, to have a significantly more positive outlook on life as well as becoming more appreciative of all experiences of life. Happiness improved. A self-centered focus dissipated and an interest in eating more healthy and in protecting the environment evolved. There is now an unquestionable belief in a Higher Power and more harmoniously living.  </a:t>
            </a:r>
          </a:p>
        </p:txBody>
      </p:sp>
      <p:sp>
        <p:nvSpPr>
          <p:cNvPr id="5" name="Footer Placeholder 7"/>
          <p:cNvSpPr>
            <a:spLocks noGrp="1"/>
          </p:cNvSpPr>
          <p:nvPr>
            <p:ph type="ftr" sz="quarter" idx="11"/>
          </p:nvPr>
        </p:nvSpPr>
        <p:spPr>
          <a:xfrm>
            <a:off x="3124200" y="6400800"/>
            <a:ext cx="3200400" cy="365125"/>
          </a:xfrm>
        </p:spPr>
        <p:txBody>
          <a:bodyPr numCol="1"/>
          <a:lstStyle/>
          <a:p>
            <a:r>
              <a:rPr lang="en-US" dirty="0"/>
              <a:t>www.adhyatmik.org &amp; www.purnahealth.org</a:t>
            </a:r>
          </a:p>
        </p:txBody>
      </p:sp>
    </p:spTree>
    <p:extLst>
      <p:ext uri="{BB962C8B-B14F-4D97-AF65-F5344CB8AC3E}">
        <p14:creationId xmlns:p14="http://schemas.microsoft.com/office/powerpoint/2010/main" val="6881256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fontScale="90000"/>
          </a:bodyPr>
          <a:lstStyle/>
          <a:p>
            <a:r>
              <a:rPr lang="en-US" dirty="0"/>
              <a:t>Version Control</a:t>
            </a:r>
          </a:p>
        </p:txBody>
      </p:sp>
      <p:sp>
        <p:nvSpPr>
          <p:cNvPr id="3" name="Text Placeholder 2"/>
          <p:cNvSpPr>
            <a:spLocks noGrp="1"/>
          </p:cNvSpPr>
          <p:nvPr>
            <p:ph type="body" idx="1"/>
          </p:nvPr>
        </p:nvSpPr>
        <p:spPr/>
        <p:txBody>
          <a:bodyPr numCol="1">
            <a:normAutofit fontScale="92500" lnSpcReduction="20000"/>
          </a:bodyPr>
          <a:lstStyle/>
          <a:p>
            <a:r>
              <a:rPr lang="en-US" sz="2000" dirty="0"/>
              <a:t>Slide 2 and 4 updated April 6, 2016</a:t>
            </a:r>
          </a:p>
          <a:p>
            <a:pPr lvl="1"/>
            <a:r>
              <a:rPr lang="en-US" sz="1600" dirty="0"/>
              <a:t>World Health Organization October 2015 – Category 1, In the case of processed red meat there is sufficient evidence of carcinogenicity in humans. In other words, there is convincing evidence that the agent causes cancer. Category 2a, Red meat: In the case of red meat, the classification is based on limited evidence from epidemiological studies showing positive associations between eating red meat and developing colorectal cancer as well as strong mechanistic evidence. </a:t>
            </a:r>
            <a:r>
              <a:rPr lang="en-US" sz="1600" dirty="0">
                <a:hlinkClick r:id="rId3"/>
              </a:rPr>
              <a:t>http://www.who.int/features/qa/cancer-red-meat/en/</a:t>
            </a:r>
            <a:endParaRPr lang="en-US" sz="1600" dirty="0"/>
          </a:p>
          <a:p>
            <a:r>
              <a:rPr lang="en-US" sz="2000" dirty="0"/>
              <a:t>Updates January 2017</a:t>
            </a:r>
          </a:p>
          <a:p>
            <a:pPr lvl="1"/>
            <a:r>
              <a:rPr lang="en-US" sz="1600" dirty="0"/>
              <a:t>Miner edits, spell check, grammar, fine tuning</a:t>
            </a:r>
          </a:p>
          <a:p>
            <a:r>
              <a:rPr lang="en-US" sz="2000" dirty="0"/>
              <a:t>Updates Oct 2017 per Linda</a:t>
            </a:r>
          </a:p>
          <a:p>
            <a:pPr lvl="1"/>
            <a:r>
              <a:rPr lang="en-US" sz="1600" dirty="0"/>
              <a:t>Added 7 Commandment slide 6</a:t>
            </a:r>
          </a:p>
          <a:p>
            <a:pPr lvl="1"/>
            <a:r>
              <a:rPr lang="en-US" sz="1600" dirty="0"/>
              <a:t>Added Professor into Dr. </a:t>
            </a:r>
            <a:r>
              <a:rPr lang="en-US" sz="1600" dirty="0" err="1"/>
              <a:t>Svami’s</a:t>
            </a:r>
            <a:r>
              <a:rPr lang="en-US" sz="1600" dirty="0"/>
              <a:t> title</a:t>
            </a:r>
          </a:p>
          <a:p>
            <a:pPr lvl="1"/>
            <a:r>
              <a:rPr lang="en-US" sz="1600" dirty="0"/>
              <a:t>Changed journaling to massage in bottom bubble slide 15 </a:t>
            </a:r>
          </a:p>
          <a:p>
            <a:pPr lvl="1"/>
            <a:r>
              <a:rPr lang="en-US" sz="1600" dirty="0"/>
              <a:t>Removed ‘Vedic’ dates slide 7</a:t>
            </a:r>
          </a:p>
          <a:p>
            <a:r>
              <a:rPr lang="en-US" sz="2000" dirty="0"/>
              <a:t>Updates July 8, 2018</a:t>
            </a:r>
          </a:p>
          <a:p>
            <a:pPr lvl="1"/>
            <a:r>
              <a:rPr lang="en-US" sz="1600" dirty="0"/>
              <a:t>Inserted, replaced, updated with more current data charts, etc. on slide 3, 4 and 5</a:t>
            </a:r>
          </a:p>
          <a:p>
            <a:r>
              <a:rPr lang="en-US" sz="2000" dirty="0"/>
              <a:t>Updates July 15, 2018</a:t>
            </a:r>
          </a:p>
          <a:p>
            <a:pPr lvl="1"/>
            <a:r>
              <a:rPr lang="en-US" sz="1600" dirty="0"/>
              <a:t>Added addendum slide</a:t>
            </a:r>
          </a:p>
          <a:p>
            <a:pPr lvl="1"/>
            <a:r>
              <a:rPr lang="en-US" sz="1600" dirty="0"/>
              <a:t>Added list of PHMS booklets, research and a more complete list of books authored by Dr. Purna</a:t>
            </a:r>
          </a:p>
          <a:p>
            <a:pPr lvl="1"/>
            <a:r>
              <a:rPr lang="en-US" sz="1600" dirty="0"/>
              <a:t>Added slide 18 on ease of use and self empowerment</a:t>
            </a:r>
          </a:p>
          <a:p>
            <a:pPr lvl="1"/>
            <a:r>
              <a:rPr lang="en-US" sz="1600" dirty="0"/>
              <a:t>Updated slide 19</a:t>
            </a:r>
          </a:p>
          <a:p>
            <a:pPr lvl="1"/>
            <a:endParaRPr lang="en-US" sz="1600" dirty="0"/>
          </a:p>
        </p:txBody>
      </p:sp>
      <p:sp>
        <p:nvSpPr>
          <p:cNvPr id="4" name="Slide Number Placeholder 3"/>
          <p:cNvSpPr>
            <a:spLocks noGrp="1"/>
          </p:cNvSpPr>
          <p:nvPr>
            <p:ph type="sldNum" idx="12"/>
          </p:nvPr>
        </p:nvSpPr>
        <p:spPr/>
        <p:txBody>
          <a:bodyPr numCol="1"/>
          <a:lstStyle/>
          <a:p>
            <a:pPr>
              <a:spcBef>
                <a:spcPts val="0"/>
              </a:spcBef>
              <a:buNone/>
            </a:pPr>
            <a:fld id="{00000000-1234-1234-1234-123412341234}" type="slidenum">
              <a:rPr lang="en" altLang="en" smtClean="0"/>
              <a:t>38</a:t>
            </a:fld>
            <a:endParaRPr lang="en" altLang="en"/>
          </a:p>
        </p:txBody>
      </p:sp>
      <p:sp>
        <p:nvSpPr>
          <p:cNvPr id="5" name="Footer Placeholder 7">
            <a:extLst>
              <a:ext uri="{FF2B5EF4-FFF2-40B4-BE49-F238E27FC236}">
                <a16:creationId xmlns:a16="http://schemas.microsoft.com/office/drawing/2014/main" id="{DFC446C2-C37A-43F4-8B02-C6B5A1212059}"/>
              </a:ext>
            </a:extLst>
          </p:cNvPr>
          <p:cNvSpPr txBox="1">
            <a:spLocks/>
          </p:cNvSpPr>
          <p:nvPr/>
        </p:nvSpPr>
        <p:spPr>
          <a:xfrm>
            <a:off x="3251202" y="6416675"/>
            <a:ext cx="3200400" cy="365125"/>
          </a:xfrm>
          <a:prstGeom prst="rect">
            <a:avLst/>
          </a:prstGeom>
        </p:spPr>
        <p:txBody>
          <a:bodyPr numCol="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schemeClr val="bg1">
                    <a:lumMod val="50000"/>
                  </a:schemeClr>
                </a:solidFill>
              </a:rPr>
              <a:t>www.adhyatmik.org &amp; www.purnahealth.org</a:t>
            </a:r>
          </a:p>
        </p:txBody>
      </p:sp>
    </p:spTree>
    <p:extLst>
      <p:ext uri="{BB962C8B-B14F-4D97-AF65-F5344CB8AC3E}">
        <p14:creationId xmlns:p14="http://schemas.microsoft.com/office/powerpoint/2010/main" val="1608771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7A12E56-A2A3-4385-8862-BA679D8C3A64}"/>
              </a:ext>
            </a:extLst>
          </p:cNvPr>
          <p:cNvSpPr>
            <a:spLocks noGrp="1"/>
          </p:cNvSpPr>
          <p:nvPr>
            <p:ph type="ftr" sz="quarter" idx="11"/>
          </p:nvPr>
        </p:nvSpPr>
        <p:spPr>
          <a:xfrm>
            <a:off x="3176952" y="6356350"/>
            <a:ext cx="3117273" cy="365125"/>
          </a:xfrm>
        </p:spPr>
        <p:txBody>
          <a:bodyPr/>
          <a:lstStyle/>
          <a:p>
            <a:r>
              <a:rPr lang="en-US" dirty="0"/>
              <a:t>www.adhyatmik.org &amp;  www.purnahealth.org</a:t>
            </a:r>
          </a:p>
        </p:txBody>
      </p:sp>
      <p:sp>
        <p:nvSpPr>
          <p:cNvPr id="4" name="Slide Number Placeholder 3">
            <a:extLst>
              <a:ext uri="{FF2B5EF4-FFF2-40B4-BE49-F238E27FC236}">
                <a16:creationId xmlns:a16="http://schemas.microsoft.com/office/drawing/2014/main" id="{C5B7E0CE-F732-48DB-AB95-B45CDB2E0C9A}"/>
              </a:ext>
            </a:extLst>
          </p:cNvPr>
          <p:cNvSpPr>
            <a:spLocks noGrp="1"/>
          </p:cNvSpPr>
          <p:nvPr>
            <p:ph type="sldNum" sz="quarter" idx="12"/>
          </p:nvPr>
        </p:nvSpPr>
        <p:spPr/>
        <p:txBody>
          <a:bodyPr/>
          <a:lstStyle/>
          <a:p>
            <a:fld id="{C719EF0B-8E1F-4A6F-A5F0-70CA84FD839E}" type="slidenum">
              <a:rPr lang="en-US" smtClean="0"/>
              <a:pPr/>
              <a:t>4</a:t>
            </a:fld>
            <a:endParaRPr lang="en-US" dirty="0"/>
          </a:p>
        </p:txBody>
      </p:sp>
      <p:pic>
        <p:nvPicPr>
          <p:cNvPr id="5" name="Picture 4">
            <a:extLst>
              <a:ext uri="{FF2B5EF4-FFF2-40B4-BE49-F238E27FC236}">
                <a16:creationId xmlns:a16="http://schemas.microsoft.com/office/drawing/2014/main" id="{7E13417E-8A94-43DA-8F1A-30815E536E7B}"/>
              </a:ext>
            </a:extLst>
          </p:cNvPr>
          <p:cNvPicPr>
            <a:picLocks noChangeAspect="1"/>
          </p:cNvPicPr>
          <p:nvPr/>
        </p:nvPicPr>
        <p:blipFill>
          <a:blip r:embed="rId2"/>
          <a:stretch>
            <a:fillRect/>
          </a:stretch>
        </p:blipFill>
        <p:spPr>
          <a:xfrm>
            <a:off x="1219200" y="1417638"/>
            <a:ext cx="6648863" cy="4850002"/>
          </a:xfrm>
          <a:prstGeom prst="rect">
            <a:avLst/>
          </a:prstGeom>
        </p:spPr>
      </p:pic>
      <p:sp>
        <p:nvSpPr>
          <p:cNvPr id="6" name="Title 1">
            <a:extLst>
              <a:ext uri="{FF2B5EF4-FFF2-40B4-BE49-F238E27FC236}">
                <a16:creationId xmlns:a16="http://schemas.microsoft.com/office/drawing/2014/main" id="{DABC2277-E10F-4A07-B61C-C93341571967}"/>
              </a:ext>
            </a:extLst>
          </p:cNvPr>
          <p:cNvSpPr>
            <a:spLocks noGrp="1"/>
          </p:cNvSpPr>
          <p:nvPr>
            <p:ph type="title"/>
          </p:nvPr>
        </p:nvSpPr>
        <p:spPr>
          <a:xfrm>
            <a:off x="457200" y="228600"/>
            <a:ext cx="8229600" cy="1143000"/>
          </a:xfrm>
          <a:solidFill>
            <a:schemeClr val="accent6">
              <a:lumMod val="40000"/>
              <a:lumOff val="60000"/>
            </a:schemeClr>
          </a:solidFill>
          <a:ln>
            <a:solidFill>
              <a:srgbClr val="C00000"/>
            </a:solidFill>
          </a:ln>
        </p:spPr>
        <p:txBody>
          <a:bodyPr vert="horz" lIns="91440" tIns="45720" rIns="91440" bIns="45720" numCol="1" rtlCol="0" anchor="ctr">
            <a:noAutofit/>
          </a:bodyPr>
          <a:lstStyle/>
          <a:p>
            <a:r>
              <a:rPr lang="en-US" sz="2800" dirty="0"/>
              <a:t>A complete and integrated solution addresses the increasing challenge of obesity</a:t>
            </a:r>
          </a:p>
        </p:txBody>
      </p:sp>
    </p:spTree>
    <p:extLst>
      <p:ext uri="{BB962C8B-B14F-4D97-AF65-F5344CB8AC3E}">
        <p14:creationId xmlns:p14="http://schemas.microsoft.com/office/powerpoint/2010/main" val="3209285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a:solidFill>
            <a:schemeClr val="accent6">
              <a:lumMod val="40000"/>
              <a:lumOff val="60000"/>
            </a:schemeClr>
          </a:solidFill>
          <a:ln>
            <a:solidFill>
              <a:srgbClr val="C00000"/>
            </a:solidFill>
          </a:ln>
        </p:spPr>
        <p:txBody>
          <a:bodyPr vert="horz" lIns="91440" tIns="45720" rIns="91440" bIns="45720" numCol="1" rtlCol="0" anchor="ctr">
            <a:noAutofit/>
          </a:bodyPr>
          <a:lstStyle/>
          <a:p>
            <a:r>
              <a:rPr lang="en-US" sz="2800" dirty="0"/>
              <a:t>Environmental challenges have further aggravated our health as well as the existence of planet life</a:t>
            </a:r>
          </a:p>
        </p:txBody>
      </p:sp>
      <p:sp>
        <p:nvSpPr>
          <p:cNvPr id="4" name="Slide Number Placeholder 3"/>
          <p:cNvSpPr>
            <a:spLocks noGrp="1"/>
          </p:cNvSpPr>
          <p:nvPr>
            <p:ph type="sldNum" sz="quarter" idx="12"/>
          </p:nvPr>
        </p:nvSpPr>
        <p:spPr/>
        <p:txBody>
          <a:bodyPr numCol="1"/>
          <a:lstStyle/>
          <a:p>
            <a:fld id="{C719EF0B-8E1F-4A6F-A5F0-70CA84FD839E}" type="slidenum">
              <a:rPr lang="en-US" smtClean="0"/>
              <a:pPr/>
              <a:t>5</a:t>
            </a:fld>
            <a:endParaRPr lang="en-US" dirty="0"/>
          </a:p>
        </p:txBody>
      </p:sp>
      <p:sp>
        <p:nvSpPr>
          <p:cNvPr id="5" name="Footer Placeholder 7"/>
          <p:cNvSpPr>
            <a:spLocks noGrp="1"/>
          </p:cNvSpPr>
          <p:nvPr>
            <p:ph type="ftr" sz="quarter" idx="11"/>
          </p:nvPr>
        </p:nvSpPr>
        <p:spPr>
          <a:xfrm>
            <a:off x="3124200" y="6356350"/>
            <a:ext cx="3200400" cy="365125"/>
          </a:xfrm>
        </p:spPr>
        <p:txBody>
          <a:bodyPr numCol="1"/>
          <a:lstStyle/>
          <a:p>
            <a:r>
              <a:rPr lang="en-US" dirty="0"/>
              <a:t>www.adhyatmik.org &amp; www.purnahealth.org</a:t>
            </a:r>
          </a:p>
        </p:txBody>
      </p:sp>
      <p:sp>
        <p:nvSpPr>
          <p:cNvPr id="7" name="TextBox 6"/>
          <p:cNvSpPr txBox="1">
            <a:spLocks/>
          </p:cNvSpPr>
          <p:nvPr/>
        </p:nvSpPr>
        <p:spPr>
          <a:xfrm>
            <a:off x="3494040" y="1929714"/>
            <a:ext cx="1091514" cy="737286"/>
          </a:xfrm>
          <a:prstGeom prst="rect">
            <a:avLst/>
          </a:prstGeom>
          <a:solidFill>
            <a:schemeClr val="bg2">
              <a:lumMod val="75000"/>
            </a:schemeClr>
          </a:solidFill>
          <a:ln>
            <a:solidFill>
              <a:schemeClr val="bg1"/>
            </a:solidFill>
          </a:ln>
        </p:spPr>
        <p:txBody>
          <a:bodyPr wrap="square" numCol="1" rtlCol="0" anchor="ctr">
            <a:noAutofit/>
          </a:bodyPr>
          <a:lstStyle/>
          <a:p>
            <a:pPr algn="ctr"/>
            <a:r>
              <a:rPr lang="en-US" sz="1200" b="1" dirty="0"/>
              <a:t>Population</a:t>
            </a:r>
          </a:p>
        </p:txBody>
      </p:sp>
      <p:sp>
        <p:nvSpPr>
          <p:cNvPr id="8" name="TextBox 7"/>
          <p:cNvSpPr txBox="1">
            <a:spLocks/>
          </p:cNvSpPr>
          <p:nvPr/>
        </p:nvSpPr>
        <p:spPr>
          <a:xfrm>
            <a:off x="3505200" y="2667001"/>
            <a:ext cx="1066800" cy="762000"/>
          </a:xfrm>
          <a:prstGeom prst="rect">
            <a:avLst/>
          </a:prstGeom>
          <a:solidFill>
            <a:schemeClr val="accent1">
              <a:lumMod val="40000"/>
              <a:lumOff val="60000"/>
            </a:schemeClr>
          </a:solidFill>
          <a:ln>
            <a:solidFill>
              <a:schemeClr val="bg1"/>
            </a:solidFill>
          </a:ln>
        </p:spPr>
        <p:txBody>
          <a:bodyPr wrap="square" numCol="1" rtlCol="0" anchor="ctr">
            <a:noAutofit/>
          </a:bodyPr>
          <a:lstStyle/>
          <a:p>
            <a:pPr algn="ctr"/>
            <a:r>
              <a:rPr lang="en-US" sz="1200" b="1" dirty="0"/>
              <a:t>Climate Change</a:t>
            </a:r>
          </a:p>
        </p:txBody>
      </p:sp>
      <p:sp>
        <p:nvSpPr>
          <p:cNvPr id="9" name="TextBox 8"/>
          <p:cNvSpPr txBox="1">
            <a:spLocks/>
          </p:cNvSpPr>
          <p:nvPr/>
        </p:nvSpPr>
        <p:spPr>
          <a:xfrm>
            <a:off x="3505200" y="3429000"/>
            <a:ext cx="1066800" cy="762000"/>
          </a:xfrm>
          <a:prstGeom prst="rect">
            <a:avLst/>
          </a:prstGeom>
          <a:solidFill>
            <a:schemeClr val="accent3">
              <a:lumMod val="40000"/>
              <a:lumOff val="60000"/>
            </a:schemeClr>
          </a:solidFill>
          <a:ln>
            <a:solidFill>
              <a:schemeClr val="bg1"/>
            </a:solidFill>
          </a:ln>
        </p:spPr>
        <p:txBody>
          <a:bodyPr wrap="square" numCol="1" rtlCol="0" anchor="ctr">
            <a:noAutofit/>
          </a:bodyPr>
          <a:lstStyle/>
          <a:p>
            <a:pPr algn="ctr"/>
            <a:r>
              <a:rPr lang="en-US" sz="1200" b="1" dirty="0"/>
              <a:t>Loss of Bio-</a:t>
            </a:r>
          </a:p>
          <a:p>
            <a:pPr algn="ctr"/>
            <a:r>
              <a:rPr lang="en-US" sz="1200" b="1" dirty="0"/>
              <a:t>diversity</a:t>
            </a:r>
          </a:p>
        </p:txBody>
      </p:sp>
      <p:sp>
        <p:nvSpPr>
          <p:cNvPr id="10" name="TextBox 9"/>
          <p:cNvSpPr txBox="1">
            <a:spLocks/>
          </p:cNvSpPr>
          <p:nvPr/>
        </p:nvSpPr>
        <p:spPr>
          <a:xfrm>
            <a:off x="3505200" y="4191000"/>
            <a:ext cx="1066800" cy="762000"/>
          </a:xfrm>
          <a:prstGeom prst="rect">
            <a:avLst/>
          </a:prstGeom>
          <a:solidFill>
            <a:schemeClr val="accent5">
              <a:lumMod val="40000"/>
              <a:lumOff val="60000"/>
            </a:schemeClr>
          </a:solidFill>
          <a:ln>
            <a:solidFill>
              <a:schemeClr val="bg1"/>
            </a:solidFill>
          </a:ln>
        </p:spPr>
        <p:txBody>
          <a:bodyPr wrap="square" numCol="1" rtlCol="0" anchor="ctr">
            <a:noAutofit/>
          </a:bodyPr>
          <a:lstStyle/>
          <a:p>
            <a:pPr algn="ctr"/>
            <a:r>
              <a:rPr lang="en-US" sz="1200" b="1" dirty="0"/>
              <a:t>Phosphorus and Nitrogen Cycles</a:t>
            </a:r>
          </a:p>
        </p:txBody>
      </p:sp>
      <p:sp>
        <p:nvSpPr>
          <p:cNvPr id="11" name="TextBox 10"/>
          <p:cNvSpPr txBox="1">
            <a:spLocks/>
          </p:cNvSpPr>
          <p:nvPr/>
        </p:nvSpPr>
        <p:spPr>
          <a:xfrm>
            <a:off x="3505200" y="4953000"/>
            <a:ext cx="1066800" cy="762000"/>
          </a:xfrm>
          <a:prstGeom prst="rect">
            <a:avLst/>
          </a:prstGeom>
          <a:solidFill>
            <a:schemeClr val="bg1">
              <a:lumMod val="85000"/>
            </a:schemeClr>
          </a:solidFill>
          <a:ln>
            <a:solidFill>
              <a:schemeClr val="bg1"/>
            </a:solidFill>
          </a:ln>
        </p:spPr>
        <p:txBody>
          <a:bodyPr wrap="square" numCol="1" rtlCol="0" anchor="ctr">
            <a:noAutofit/>
          </a:bodyPr>
          <a:lstStyle/>
          <a:p>
            <a:pPr algn="ctr"/>
            <a:r>
              <a:rPr lang="en-US" sz="1200" b="1" dirty="0"/>
              <a:t>Water</a:t>
            </a:r>
          </a:p>
        </p:txBody>
      </p:sp>
      <p:sp>
        <p:nvSpPr>
          <p:cNvPr id="12" name="TextBox 11"/>
          <p:cNvSpPr txBox="1">
            <a:spLocks/>
          </p:cNvSpPr>
          <p:nvPr/>
        </p:nvSpPr>
        <p:spPr>
          <a:xfrm>
            <a:off x="4572000" y="1929714"/>
            <a:ext cx="1066800" cy="762000"/>
          </a:xfrm>
          <a:prstGeom prst="rect">
            <a:avLst/>
          </a:prstGeom>
          <a:solidFill>
            <a:schemeClr val="tx2">
              <a:lumMod val="40000"/>
              <a:lumOff val="60000"/>
            </a:schemeClr>
          </a:solidFill>
          <a:ln>
            <a:solidFill>
              <a:schemeClr val="bg1"/>
            </a:solidFill>
          </a:ln>
        </p:spPr>
        <p:txBody>
          <a:bodyPr wrap="square" numCol="1" rtlCol="0" anchor="ctr">
            <a:noAutofit/>
          </a:bodyPr>
          <a:lstStyle/>
          <a:p>
            <a:pPr algn="ctr"/>
            <a:r>
              <a:rPr lang="en-US" sz="1200" b="1" dirty="0"/>
              <a:t>Ocean Acidification</a:t>
            </a:r>
          </a:p>
        </p:txBody>
      </p:sp>
      <p:sp>
        <p:nvSpPr>
          <p:cNvPr id="13" name="TextBox 12"/>
          <p:cNvSpPr txBox="1">
            <a:spLocks/>
          </p:cNvSpPr>
          <p:nvPr/>
        </p:nvSpPr>
        <p:spPr>
          <a:xfrm>
            <a:off x="4572000" y="2667000"/>
            <a:ext cx="1066800" cy="762000"/>
          </a:xfrm>
          <a:prstGeom prst="rect">
            <a:avLst/>
          </a:prstGeom>
          <a:solidFill>
            <a:schemeClr val="accent2">
              <a:lumMod val="40000"/>
              <a:lumOff val="60000"/>
            </a:schemeClr>
          </a:solidFill>
          <a:ln>
            <a:solidFill>
              <a:schemeClr val="bg1"/>
            </a:solidFill>
          </a:ln>
        </p:spPr>
        <p:txBody>
          <a:bodyPr wrap="square" numCol="1" rtlCol="0" anchor="ctr">
            <a:noAutofit/>
          </a:bodyPr>
          <a:lstStyle/>
          <a:p>
            <a:pPr algn="ctr"/>
            <a:r>
              <a:rPr lang="en-US" sz="1200" b="1" dirty="0"/>
              <a:t>Pollution </a:t>
            </a:r>
          </a:p>
        </p:txBody>
      </p:sp>
      <p:sp>
        <p:nvSpPr>
          <p:cNvPr id="14" name="TextBox 13"/>
          <p:cNvSpPr txBox="1">
            <a:spLocks/>
          </p:cNvSpPr>
          <p:nvPr/>
        </p:nvSpPr>
        <p:spPr>
          <a:xfrm>
            <a:off x="4572000" y="3429000"/>
            <a:ext cx="1066800" cy="762000"/>
          </a:xfrm>
          <a:prstGeom prst="rect">
            <a:avLst/>
          </a:prstGeom>
          <a:solidFill>
            <a:schemeClr val="accent4">
              <a:lumMod val="40000"/>
              <a:lumOff val="60000"/>
            </a:schemeClr>
          </a:solidFill>
          <a:ln>
            <a:solidFill>
              <a:schemeClr val="bg1"/>
            </a:solidFill>
          </a:ln>
        </p:spPr>
        <p:txBody>
          <a:bodyPr wrap="square" numCol="1" rtlCol="0" anchor="ctr">
            <a:noAutofit/>
          </a:bodyPr>
          <a:lstStyle/>
          <a:p>
            <a:pPr algn="ctr"/>
            <a:r>
              <a:rPr lang="en-US" sz="1200" b="1" dirty="0"/>
              <a:t>Ozone Layer Depletion</a:t>
            </a:r>
          </a:p>
        </p:txBody>
      </p:sp>
      <p:sp>
        <p:nvSpPr>
          <p:cNvPr id="15" name="TextBox 14"/>
          <p:cNvSpPr txBox="1">
            <a:spLocks/>
          </p:cNvSpPr>
          <p:nvPr/>
        </p:nvSpPr>
        <p:spPr>
          <a:xfrm>
            <a:off x="4572000" y="4191000"/>
            <a:ext cx="1066800" cy="762000"/>
          </a:xfrm>
          <a:prstGeom prst="rect">
            <a:avLst/>
          </a:prstGeom>
          <a:solidFill>
            <a:schemeClr val="accent6">
              <a:lumMod val="40000"/>
              <a:lumOff val="60000"/>
            </a:schemeClr>
          </a:solidFill>
          <a:ln>
            <a:solidFill>
              <a:schemeClr val="bg1"/>
            </a:solidFill>
          </a:ln>
        </p:spPr>
        <p:txBody>
          <a:bodyPr wrap="square" numCol="1" rtlCol="0" anchor="ctr">
            <a:noAutofit/>
          </a:bodyPr>
          <a:lstStyle/>
          <a:p>
            <a:pPr algn="ctr"/>
            <a:r>
              <a:rPr lang="en-US" sz="1200" b="1" dirty="0"/>
              <a:t>Over Fishing</a:t>
            </a:r>
          </a:p>
        </p:txBody>
      </p:sp>
      <p:sp>
        <p:nvSpPr>
          <p:cNvPr id="16" name="TextBox 15"/>
          <p:cNvSpPr txBox="1">
            <a:spLocks/>
          </p:cNvSpPr>
          <p:nvPr/>
        </p:nvSpPr>
        <p:spPr>
          <a:xfrm>
            <a:off x="4572000" y="4953000"/>
            <a:ext cx="1066800" cy="762000"/>
          </a:xfrm>
          <a:prstGeom prst="rect">
            <a:avLst/>
          </a:prstGeom>
          <a:solidFill>
            <a:schemeClr val="accent2">
              <a:lumMod val="20000"/>
              <a:lumOff val="80000"/>
            </a:schemeClr>
          </a:solidFill>
          <a:ln>
            <a:solidFill>
              <a:schemeClr val="bg1"/>
            </a:solidFill>
          </a:ln>
        </p:spPr>
        <p:txBody>
          <a:bodyPr wrap="square" numCol="1" rtlCol="0" anchor="ctr">
            <a:noAutofit/>
          </a:bodyPr>
          <a:lstStyle/>
          <a:p>
            <a:pPr algn="ctr"/>
            <a:r>
              <a:rPr lang="en-US" sz="1200" b="1" dirty="0"/>
              <a:t>Deforestation</a:t>
            </a:r>
          </a:p>
        </p:txBody>
      </p:sp>
      <p:sp>
        <p:nvSpPr>
          <p:cNvPr id="17" name="TextBox 16"/>
          <p:cNvSpPr txBox="1">
            <a:spLocks/>
          </p:cNvSpPr>
          <p:nvPr/>
        </p:nvSpPr>
        <p:spPr>
          <a:xfrm>
            <a:off x="5715000" y="1905000"/>
            <a:ext cx="3048000" cy="762000"/>
          </a:xfrm>
          <a:prstGeom prst="rect">
            <a:avLst/>
          </a:prstGeom>
          <a:noFill/>
          <a:ln>
            <a:solidFill>
              <a:schemeClr val="bg1"/>
            </a:solidFill>
          </a:ln>
        </p:spPr>
        <p:txBody>
          <a:bodyPr wrap="square" numCol="1" rtlCol="0" anchor="ctr">
            <a:noAutofit/>
          </a:bodyPr>
          <a:lstStyle/>
          <a:p>
            <a:pPr algn="ctr"/>
            <a:r>
              <a:rPr lang="en-US" sz="1200" dirty="0"/>
              <a:t>Over the last 250 years, surface acidity of the ocean has increased by an est. 30%. It is expected to increase by 150% by 2100, further dissolving the skeletons of creatures.</a:t>
            </a:r>
            <a:endParaRPr lang="en-US" sz="1200" b="1" dirty="0"/>
          </a:p>
        </p:txBody>
      </p:sp>
      <p:sp>
        <p:nvSpPr>
          <p:cNvPr id="18" name="TextBox 17"/>
          <p:cNvSpPr txBox="1">
            <a:spLocks/>
          </p:cNvSpPr>
          <p:nvPr/>
        </p:nvSpPr>
        <p:spPr>
          <a:xfrm>
            <a:off x="304800" y="1905000"/>
            <a:ext cx="3124200" cy="762000"/>
          </a:xfrm>
          <a:prstGeom prst="rect">
            <a:avLst/>
          </a:prstGeom>
          <a:noFill/>
          <a:ln>
            <a:solidFill>
              <a:schemeClr val="bg1"/>
            </a:solidFill>
          </a:ln>
        </p:spPr>
        <p:txBody>
          <a:bodyPr wrap="square" numCol="1" rtlCol="0" anchor="ctr">
            <a:noAutofit/>
          </a:bodyPr>
          <a:lstStyle/>
          <a:p>
            <a:pPr algn="ctr"/>
            <a:r>
              <a:rPr lang="en-US" sz="1200" dirty="0"/>
              <a:t>Over population is a serious challenge.</a:t>
            </a:r>
          </a:p>
          <a:p>
            <a:pPr algn="ctr"/>
            <a:r>
              <a:rPr lang="en-US" sz="1200" dirty="0"/>
              <a:t>In 62 years the world population has increased 3x to </a:t>
            </a:r>
            <a:r>
              <a:rPr lang="en-US" sz="1200"/>
              <a:t>7.4 billion</a:t>
            </a:r>
            <a:r>
              <a:rPr lang="en-US" sz="1200" dirty="0"/>
              <a:t>. </a:t>
            </a:r>
          </a:p>
        </p:txBody>
      </p:sp>
      <p:sp>
        <p:nvSpPr>
          <p:cNvPr id="19" name="TextBox 18"/>
          <p:cNvSpPr txBox="1">
            <a:spLocks/>
          </p:cNvSpPr>
          <p:nvPr/>
        </p:nvSpPr>
        <p:spPr>
          <a:xfrm>
            <a:off x="304800" y="2667000"/>
            <a:ext cx="3124200" cy="762000"/>
          </a:xfrm>
          <a:prstGeom prst="rect">
            <a:avLst/>
          </a:prstGeom>
          <a:noFill/>
          <a:ln>
            <a:solidFill>
              <a:schemeClr val="bg1"/>
            </a:solidFill>
          </a:ln>
        </p:spPr>
        <p:txBody>
          <a:bodyPr wrap="square" numCol="1" rtlCol="0" anchor="ctr">
            <a:noAutofit/>
          </a:bodyPr>
          <a:lstStyle/>
          <a:p>
            <a:pPr algn="ctr"/>
            <a:r>
              <a:rPr lang="en-US" sz="1200" dirty="0"/>
              <a:t>An overwhelming majority of climate scientists, believe that human activities are currently affecting the climate and that the tipping point has already been passed.</a:t>
            </a:r>
          </a:p>
        </p:txBody>
      </p:sp>
      <p:sp>
        <p:nvSpPr>
          <p:cNvPr id="20" name="TextBox 19"/>
          <p:cNvSpPr txBox="1">
            <a:spLocks/>
          </p:cNvSpPr>
          <p:nvPr/>
        </p:nvSpPr>
        <p:spPr>
          <a:xfrm>
            <a:off x="304800" y="3429000"/>
            <a:ext cx="3124200" cy="762000"/>
          </a:xfrm>
          <a:prstGeom prst="rect">
            <a:avLst/>
          </a:prstGeom>
          <a:noFill/>
          <a:ln>
            <a:solidFill>
              <a:schemeClr val="bg1"/>
            </a:solidFill>
          </a:ln>
        </p:spPr>
        <p:txBody>
          <a:bodyPr wrap="square" numCol="1" rtlCol="0" anchor="ctr">
            <a:noAutofit/>
          </a:bodyPr>
          <a:lstStyle/>
          <a:p>
            <a:pPr algn="ctr"/>
            <a:r>
              <a:rPr lang="en-US" sz="1200" dirty="0"/>
              <a:t>Humans have destroyed and continue to destroy the habitats of species on a daily basis.</a:t>
            </a:r>
          </a:p>
        </p:txBody>
      </p:sp>
      <p:sp>
        <p:nvSpPr>
          <p:cNvPr id="21" name="TextBox 20"/>
          <p:cNvSpPr txBox="1">
            <a:spLocks/>
          </p:cNvSpPr>
          <p:nvPr/>
        </p:nvSpPr>
        <p:spPr>
          <a:xfrm>
            <a:off x="304800" y="4191000"/>
            <a:ext cx="3124200" cy="762000"/>
          </a:xfrm>
          <a:prstGeom prst="rect">
            <a:avLst/>
          </a:prstGeom>
          <a:noFill/>
          <a:ln>
            <a:solidFill>
              <a:schemeClr val="bg1"/>
            </a:solidFill>
          </a:ln>
        </p:spPr>
        <p:txBody>
          <a:bodyPr wrap="square" numCol="1" rtlCol="0" anchor="ctr">
            <a:noAutofit/>
          </a:bodyPr>
          <a:lstStyle/>
          <a:p>
            <a:pPr algn="ctr"/>
            <a:r>
              <a:rPr lang="en-US" sz="1200" dirty="0"/>
              <a:t>Annually, humans convert an  est. 120 million tons of nitrogen from the atmosphere into reactive forms such as nitrates for use in fertilizers  and  food additives.</a:t>
            </a:r>
          </a:p>
        </p:txBody>
      </p:sp>
      <p:sp>
        <p:nvSpPr>
          <p:cNvPr id="22" name="TextBox 21"/>
          <p:cNvSpPr txBox="1">
            <a:spLocks/>
          </p:cNvSpPr>
          <p:nvPr/>
        </p:nvSpPr>
        <p:spPr>
          <a:xfrm>
            <a:off x="304800" y="4953000"/>
            <a:ext cx="3124200" cy="762000"/>
          </a:xfrm>
          <a:prstGeom prst="rect">
            <a:avLst/>
          </a:prstGeom>
          <a:noFill/>
          <a:ln>
            <a:solidFill>
              <a:schemeClr val="bg1"/>
            </a:solidFill>
          </a:ln>
        </p:spPr>
        <p:txBody>
          <a:bodyPr wrap="square" numCol="1" rtlCol="0" anchor="ctr">
            <a:noAutofit/>
          </a:bodyPr>
          <a:lstStyle/>
          <a:p>
            <a:pPr algn="ctr"/>
            <a:r>
              <a:rPr lang="en-US" sz="1200" dirty="0"/>
              <a:t>By 2050, two thirds of the worlds population will not have access to clean water. Up from one third today.</a:t>
            </a:r>
          </a:p>
        </p:txBody>
      </p:sp>
      <p:sp>
        <p:nvSpPr>
          <p:cNvPr id="23" name="TextBox 22"/>
          <p:cNvSpPr txBox="1">
            <a:spLocks/>
          </p:cNvSpPr>
          <p:nvPr/>
        </p:nvSpPr>
        <p:spPr>
          <a:xfrm>
            <a:off x="5715000" y="3429000"/>
            <a:ext cx="3048000" cy="762000"/>
          </a:xfrm>
          <a:prstGeom prst="rect">
            <a:avLst/>
          </a:prstGeom>
          <a:noFill/>
          <a:ln>
            <a:solidFill>
              <a:schemeClr val="bg1"/>
            </a:solidFill>
          </a:ln>
        </p:spPr>
        <p:txBody>
          <a:bodyPr wrap="square" numCol="1" rtlCol="0" anchor="ctr">
            <a:noAutofit/>
          </a:bodyPr>
          <a:lstStyle/>
          <a:p>
            <a:pPr algn="ctr"/>
            <a:r>
              <a:rPr lang="en-US" sz="1200" dirty="0"/>
              <a:t>Depletion of the ozone layer has been mainly attributed to the release of chemical pollution containing the chemicals chlorine and bromide.</a:t>
            </a:r>
          </a:p>
        </p:txBody>
      </p:sp>
      <p:sp>
        <p:nvSpPr>
          <p:cNvPr id="24" name="TextBox 23"/>
          <p:cNvSpPr txBox="1">
            <a:spLocks/>
          </p:cNvSpPr>
          <p:nvPr/>
        </p:nvSpPr>
        <p:spPr>
          <a:xfrm>
            <a:off x="5715000" y="2667000"/>
            <a:ext cx="3048000" cy="762000"/>
          </a:xfrm>
          <a:prstGeom prst="rect">
            <a:avLst/>
          </a:prstGeom>
          <a:noFill/>
          <a:ln>
            <a:solidFill>
              <a:schemeClr val="bg1"/>
            </a:solidFill>
          </a:ln>
        </p:spPr>
        <p:txBody>
          <a:bodyPr wrap="square" numCol="1" rtlCol="0" anchor="ctr">
            <a:noAutofit/>
          </a:bodyPr>
          <a:lstStyle/>
          <a:p>
            <a:pPr algn="ctr"/>
            <a:r>
              <a:rPr lang="en-US" sz="1200" dirty="0"/>
              <a:t>Pollution of air, water and soil by chemical compounds take many years to breakdown. </a:t>
            </a:r>
          </a:p>
        </p:txBody>
      </p:sp>
      <p:sp>
        <p:nvSpPr>
          <p:cNvPr id="25" name="TextBox 24"/>
          <p:cNvSpPr txBox="1">
            <a:spLocks/>
          </p:cNvSpPr>
          <p:nvPr/>
        </p:nvSpPr>
        <p:spPr>
          <a:xfrm>
            <a:off x="5715000" y="4191000"/>
            <a:ext cx="3048000" cy="762000"/>
          </a:xfrm>
          <a:prstGeom prst="rect">
            <a:avLst/>
          </a:prstGeom>
          <a:noFill/>
          <a:ln>
            <a:solidFill>
              <a:schemeClr val="bg1"/>
            </a:solidFill>
          </a:ln>
        </p:spPr>
        <p:txBody>
          <a:bodyPr wrap="square" numCol="1" rtlCol="0" anchor="ctr">
            <a:noAutofit/>
          </a:bodyPr>
          <a:lstStyle/>
          <a:p>
            <a:pPr algn="ctr"/>
            <a:r>
              <a:rPr lang="en-US" sz="1200" dirty="0"/>
              <a:t>It is est. that by 2050 that there will be no fish left in the sea due to over fishing and rising population</a:t>
            </a:r>
          </a:p>
        </p:txBody>
      </p:sp>
      <p:sp>
        <p:nvSpPr>
          <p:cNvPr id="26" name="TextBox 25"/>
          <p:cNvSpPr txBox="1">
            <a:spLocks/>
          </p:cNvSpPr>
          <p:nvPr/>
        </p:nvSpPr>
        <p:spPr>
          <a:xfrm>
            <a:off x="5715000" y="4953000"/>
            <a:ext cx="3048000" cy="762000"/>
          </a:xfrm>
          <a:prstGeom prst="rect">
            <a:avLst/>
          </a:prstGeom>
          <a:noFill/>
          <a:ln>
            <a:solidFill>
              <a:schemeClr val="bg1"/>
            </a:solidFill>
          </a:ln>
        </p:spPr>
        <p:txBody>
          <a:bodyPr wrap="square" numCol="1" rtlCol="0" anchor="ctr">
            <a:noAutofit/>
          </a:bodyPr>
          <a:lstStyle/>
          <a:p>
            <a:pPr algn="ctr"/>
            <a:r>
              <a:rPr lang="en-US" sz="1200" dirty="0"/>
              <a:t>Since 1990 half of the worlds rain forests have been destroyed.</a:t>
            </a:r>
          </a:p>
        </p:txBody>
      </p:sp>
      <p:sp>
        <p:nvSpPr>
          <p:cNvPr id="27" name="TextBox 26"/>
          <p:cNvSpPr txBox="1">
            <a:spLocks/>
          </p:cNvSpPr>
          <p:nvPr/>
        </p:nvSpPr>
        <p:spPr>
          <a:xfrm>
            <a:off x="2971800" y="5791200"/>
            <a:ext cx="3048000" cy="457200"/>
          </a:xfrm>
          <a:prstGeom prst="rect">
            <a:avLst/>
          </a:prstGeom>
          <a:noFill/>
          <a:ln>
            <a:solidFill>
              <a:schemeClr val="bg1"/>
            </a:solidFill>
          </a:ln>
        </p:spPr>
        <p:txBody>
          <a:bodyPr wrap="square" numCol="1" rtlCol="0" anchor="ctr">
            <a:noAutofit/>
          </a:bodyPr>
          <a:lstStyle/>
          <a:p>
            <a:pPr algn="ctr"/>
            <a:r>
              <a:rPr lang="en-US" sz="1200" dirty="0"/>
              <a:t>Planet Herald  Earth, July 2018</a:t>
            </a:r>
          </a:p>
        </p:txBody>
      </p:sp>
      <p:cxnSp>
        <p:nvCxnSpPr>
          <p:cNvPr id="29" name="Straight Connector 28"/>
          <p:cNvCxnSpPr/>
          <p:nvPr/>
        </p:nvCxnSpPr>
        <p:spPr>
          <a:xfrm>
            <a:off x="1143000" y="261455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143000" y="35052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1143000" y="41148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1143000" y="500545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143000" y="57912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6584088" y="27432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6629400" y="33528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6629400" y="4215714"/>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6629400" y="50005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6629400" y="5767450"/>
            <a:ext cx="12954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048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40000"/>
              <a:lumOff val="60000"/>
            </a:schemeClr>
          </a:solidFill>
          <a:ln>
            <a:solidFill>
              <a:srgbClr val="C00000"/>
            </a:solidFill>
          </a:ln>
        </p:spPr>
        <p:txBody>
          <a:bodyPr numCol="1">
            <a:noAutofit/>
          </a:bodyPr>
          <a:lstStyle/>
          <a:p>
            <a:r>
              <a:rPr lang="en-US" sz="2800" dirty="0"/>
              <a:t>Dr. Purna is bringing forward Vedic knowledge as the solution for today’s challenges </a:t>
            </a:r>
          </a:p>
        </p:txBody>
      </p:sp>
      <p:sp>
        <p:nvSpPr>
          <p:cNvPr id="6" name="TextBox 5"/>
          <p:cNvSpPr txBox="1"/>
          <p:nvPr/>
        </p:nvSpPr>
        <p:spPr>
          <a:xfrm>
            <a:off x="457200" y="1847195"/>
            <a:ext cx="8229600" cy="4093428"/>
          </a:xfrm>
          <a:prstGeom prst="rect">
            <a:avLst/>
          </a:prstGeom>
          <a:noFill/>
          <a:ln>
            <a:solidFill>
              <a:schemeClr val="accent2"/>
            </a:solidFill>
          </a:ln>
        </p:spPr>
        <p:txBody>
          <a:bodyPr wrap="square" numCol="1" rtlCol="0">
            <a:spAutoFit/>
          </a:bodyPr>
          <a:lstStyle/>
          <a:p>
            <a:pPr marL="342900" indent="-342900">
              <a:buFont typeface="Wingdings" panose="05000000000000000000" pitchFamily="2" charset="2"/>
              <a:buChar char="v"/>
            </a:pPr>
            <a:r>
              <a:rPr lang="en-US" sz="2000" dirty="0"/>
              <a:t>Professor, Dr. Svami R.A.G. Purna is a Himalayan Master, Philosopher and Vedic Teacher who holds doctorates in:</a:t>
            </a:r>
          </a:p>
          <a:p>
            <a:pPr marL="800100" lvl="1" indent="-342900">
              <a:buFont typeface="Wingdings" panose="05000000000000000000" pitchFamily="2" charset="2"/>
              <a:buChar char="v"/>
            </a:pPr>
            <a:r>
              <a:rPr lang="en-US" sz="2000" dirty="0"/>
              <a:t>Medicine, psychology, philosophy, and literature</a:t>
            </a:r>
          </a:p>
          <a:p>
            <a:pPr marL="342900" indent="-342900">
              <a:buFont typeface="Wingdings" panose="05000000000000000000" pitchFamily="2" charset="2"/>
              <a:buChar char="v"/>
            </a:pPr>
            <a:endParaRPr lang="en-US" sz="2000" dirty="0"/>
          </a:p>
          <a:p>
            <a:pPr marL="342900" indent="-342900">
              <a:buFont typeface="Wingdings" panose="05000000000000000000" pitchFamily="2" charset="2"/>
              <a:buChar char="v"/>
            </a:pPr>
            <a:r>
              <a:rPr lang="en-US" sz="2000" dirty="0"/>
              <a:t>His Teachings:</a:t>
            </a:r>
          </a:p>
          <a:p>
            <a:pPr marL="800100" lvl="1" indent="-342900">
              <a:buFont typeface="Wingdings" panose="05000000000000000000" pitchFamily="2" charset="2"/>
              <a:buChar char="v"/>
            </a:pPr>
            <a:r>
              <a:rPr lang="en-US" sz="2000" dirty="0"/>
              <a:t>Are beyond any particular tradition</a:t>
            </a:r>
          </a:p>
          <a:p>
            <a:pPr marL="800100" lvl="1" indent="-342900">
              <a:buFont typeface="Wingdings" panose="05000000000000000000" pitchFamily="2" charset="2"/>
              <a:buChar char="v"/>
            </a:pPr>
            <a:r>
              <a:rPr lang="en-US" sz="2000" dirty="0"/>
              <a:t>Address all aspects of the human condition</a:t>
            </a:r>
          </a:p>
          <a:p>
            <a:pPr marL="800100" lvl="1" indent="-342900">
              <a:buFont typeface="Wingdings" panose="05000000000000000000" pitchFamily="2" charset="2"/>
              <a:buChar char="v"/>
            </a:pPr>
            <a:r>
              <a:rPr lang="en-US" sz="2000" dirty="0"/>
              <a:t>Provide answers to life’s deepest questions</a:t>
            </a:r>
          </a:p>
          <a:p>
            <a:pPr marL="342900" indent="-342900">
              <a:buFont typeface="Wingdings" panose="05000000000000000000" pitchFamily="2" charset="2"/>
              <a:buChar char="v"/>
            </a:pPr>
            <a:endParaRPr lang="en-US" sz="2000" dirty="0"/>
          </a:p>
          <a:p>
            <a:pPr marL="342900" indent="-342900">
              <a:buFont typeface="Wingdings" panose="05000000000000000000" pitchFamily="2" charset="2"/>
              <a:buChar char="v"/>
            </a:pPr>
            <a:r>
              <a:rPr lang="en-US" sz="2000" dirty="0"/>
              <a:t>He teaches the way to:</a:t>
            </a:r>
          </a:p>
          <a:p>
            <a:pPr marL="800100" lvl="1" indent="-342900">
              <a:buFont typeface="Wingdings" panose="05000000000000000000" pitchFamily="2" charset="2"/>
              <a:buChar char="v"/>
            </a:pPr>
            <a:r>
              <a:rPr lang="en-US" sz="2000" dirty="0"/>
              <a:t>Lead a healthy and meaningful life through Vedic principles, presented as the Purna Health Management System (PHMS)</a:t>
            </a:r>
          </a:p>
          <a:p>
            <a:pPr marL="800100" lvl="1" indent="-342900">
              <a:buFont typeface="Wingdings" panose="05000000000000000000" pitchFamily="2" charset="2"/>
              <a:buChar char="v"/>
            </a:pPr>
            <a:r>
              <a:rPr lang="en-US" sz="2000" dirty="0"/>
              <a:t>Balance is a key ingredient of PHMS</a:t>
            </a:r>
          </a:p>
        </p:txBody>
      </p:sp>
      <p:sp>
        <p:nvSpPr>
          <p:cNvPr id="9" name="Slide Number Placeholder 8"/>
          <p:cNvSpPr>
            <a:spLocks noGrp="1"/>
          </p:cNvSpPr>
          <p:nvPr>
            <p:ph type="sldNum" sz="quarter" idx="12"/>
          </p:nvPr>
        </p:nvSpPr>
        <p:spPr/>
        <p:txBody>
          <a:bodyPr numCol="1"/>
          <a:lstStyle/>
          <a:p>
            <a:fld id="{C719EF0B-8E1F-4A6F-A5F0-70CA84FD839E}" type="slidenum">
              <a:rPr lang="en-US" smtClean="0"/>
              <a:pPr/>
              <a:t>6</a:t>
            </a:fld>
            <a:endParaRPr lang="en-US" dirty="0"/>
          </a:p>
        </p:txBody>
      </p:sp>
      <p:sp>
        <p:nvSpPr>
          <p:cNvPr id="7" name="Footer Placeholder 7"/>
          <p:cNvSpPr>
            <a:spLocks noGrp="1"/>
          </p:cNvSpPr>
          <p:nvPr>
            <p:ph type="ftr" sz="quarter" idx="11"/>
          </p:nvPr>
        </p:nvSpPr>
        <p:spPr>
          <a:xfrm>
            <a:off x="3124200" y="6356350"/>
            <a:ext cx="3200400" cy="365125"/>
          </a:xfrm>
        </p:spPr>
        <p:txBody>
          <a:bodyPr numCol="1"/>
          <a:lstStyle/>
          <a:p>
            <a:r>
              <a:rPr lang="en-US" dirty="0"/>
              <a:t>www.adhyatmik.org &amp; www.purnahealth.org</a:t>
            </a:r>
          </a:p>
        </p:txBody>
      </p:sp>
    </p:spTree>
    <p:extLst>
      <p:ext uri="{BB962C8B-B14F-4D97-AF65-F5344CB8AC3E}">
        <p14:creationId xmlns:p14="http://schemas.microsoft.com/office/powerpoint/2010/main" val="3826278955"/>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a:solidFill>
            <a:schemeClr val="accent6">
              <a:lumMod val="40000"/>
              <a:lumOff val="60000"/>
            </a:schemeClr>
          </a:solidFill>
          <a:ln>
            <a:solidFill>
              <a:srgbClr val="C00000"/>
            </a:solidFill>
          </a:ln>
        </p:spPr>
        <p:txBody>
          <a:bodyPr numCol="1">
            <a:noAutofit/>
          </a:bodyPr>
          <a:lstStyle/>
          <a:p>
            <a:r>
              <a:rPr lang="en-US" sz="2800" dirty="0"/>
              <a:t>Vedic knowledge is a complete and pure system of living originating from the Indus civilization</a:t>
            </a:r>
          </a:p>
        </p:txBody>
      </p:sp>
      <p:sp>
        <p:nvSpPr>
          <p:cNvPr id="6" name="TextBox 5"/>
          <p:cNvSpPr txBox="1"/>
          <p:nvPr/>
        </p:nvSpPr>
        <p:spPr>
          <a:xfrm>
            <a:off x="460687" y="1536290"/>
            <a:ext cx="7692714" cy="2339102"/>
          </a:xfrm>
          <a:prstGeom prst="rect">
            <a:avLst/>
          </a:prstGeom>
          <a:noFill/>
        </p:spPr>
        <p:txBody>
          <a:bodyPr wrap="square" numCol="1" rtlCol="0">
            <a:spAutoFit/>
          </a:bodyPr>
          <a:lstStyle/>
          <a:p>
            <a:pPr marL="342900" indent="-342900">
              <a:buFont typeface="Wingdings" panose="05000000000000000000" pitchFamily="2" charset="2"/>
              <a:buChar char="v"/>
            </a:pPr>
            <a:r>
              <a:rPr lang="en-US" i="1" dirty="0"/>
              <a:t>The Vedas</a:t>
            </a:r>
            <a:r>
              <a:rPr lang="en-US" dirty="0"/>
              <a:t>, (meaning: true knowledge), are ancient, sacred perennial texts of the Indus civilization which predate other ancient texts</a:t>
            </a:r>
          </a:p>
          <a:p>
            <a:pPr lvl="1"/>
            <a:endParaRPr lang="en-US" dirty="0"/>
          </a:p>
          <a:p>
            <a:pPr marL="800100" lvl="1" indent="-342900">
              <a:buFont typeface="Wingdings" panose="05000000000000000000" pitchFamily="2" charset="2"/>
              <a:buChar char="v"/>
            </a:pPr>
            <a:r>
              <a:rPr lang="en-US" dirty="0"/>
              <a:t>Emanated from Divine guidance </a:t>
            </a:r>
          </a:p>
          <a:p>
            <a:pPr marL="800100" lvl="1" indent="-342900">
              <a:buFont typeface="Wingdings" panose="05000000000000000000" pitchFamily="2" charset="2"/>
              <a:buChar char="v"/>
            </a:pPr>
            <a:r>
              <a:rPr lang="en-US" dirty="0"/>
              <a:t>Heard by </a:t>
            </a:r>
            <a:r>
              <a:rPr lang="en-US" i="1" dirty="0"/>
              <a:t>Rishis, Sages and Seers</a:t>
            </a:r>
            <a:r>
              <a:rPr lang="en-US" dirty="0"/>
              <a:t> during meditation </a:t>
            </a:r>
          </a:p>
          <a:p>
            <a:pPr marL="800100" lvl="1" indent="-342900">
              <a:buFont typeface="Wingdings" panose="05000000000000000000" pitchFamily="2" charset="2"/>
              <a:buChar char="v"/>
            </a:pPr>
            <a:r>
              <a:rPr lang="en-US" dirty="0"/>
              <a:t>Passed down through oral tradition and later in written form</a:t>
            </a:r>
          </a:p>
          <a:p>
            <a:pPr marL="342900" indent="-342900">
              <a:buFont typeface="Wingdings" panose="05000000000000000000" pitchFamily="2" charset="2"/>
              <a:buChar char="v"/>
            </a:pPr>
            <a:endParaRPr lang="en-US" sz="2000" dirty="0"/>
          </a:p>
          <a:p>
            <a:pPr marL="342900" indent="-342900">
              <a:buFont typeface="Wingdings" panose="05000000000000000000" pitchFamily="2" charset="2"/>
              <a:buChar char="v"/>
            </a:pPr>
            <a:r>
              <a:rPr lang="en-US" dirty="0"/>
              <a:t>According to the Vedas, life is divided into four stages:</a:t>
            </a:r>
          </a:p>
        </p:txBody>
      </p:sp>
      <p:graphicFrame>
        <p:nvGraphicFramePr>
          <p:cNvPr id="8" name="Diagram 7"/>
          <p:cNvGraphicFramePr/>
          <p:nvPr>
            <p:extLst>
              <p:ext uri="{D42A27DB-BD31-4B8C-83A1-F6EECF244321}">
                <p14:modId xmlns:p14="http://schemas.microsoft.com/office/powerpoint/2010/main" val="2140889490"/>
              </p:ext>
            </p:extLst>
          </p:nvPr>
        </p:nvGraphicFramePr>
        <p:xfrm>
          <a:off x="2287744" y="3875392"/>
          <a:ext cx="4038600" cy="248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Slide Number Placeholder 9"/>
          <p:cNvSpPr>
            <a:spLocks noGrp="1"/>
          </p:cNvSpPr>
          <p:nvPr>
            <p:ph type="sldNum" sz="quarter" idx="12"/>
          </p:nvPr>
        </p:nvSpPr>
        <p:spPr/>
        <p:txBody>
          <a:bodyPr numCol="1"/>
          <a:lstStyle/>
          <a:p>
            <a:fld id="{C719EF0B-8E1F-4A6F-A5F0-70CA84FD839E}" type="slidenum">
              <a:rPr lang="en-US" smtClean="0"/>
              <a:pPr/>
              <a:t>7</a:t>
            </a:fld>
            <a:endParaRPr lang="en-US" dirty="0"/>
          </a:p>
        </p:txBody>
      </p:sp>
      <p:sp>
        <p:nvSpPr>
          <p:cNvPr id="7" name="Footer Placeholder 7"/>
          <p:cNvSpPr>
            <a:spLocks noGrp="1"/>
          </p:cNvSpPr>
          <p:nvPr>
            <p:ph type="ftr" sz="quarter" idx="11"/>
          </p:nvPr>
        </p:nvSpPr>
        <p:spPr>
          <a:xfrm>
            <a:off x="3124200" y="6356350"/>
            <a:ext cx="3200400" cy="365125"/>
          </a:xfrm>
        </p:spPr>
        <p:txBody>
          <a:bodyPr numCol="1"/>
          <a:lstStyle/>
          <a:p>
            <a:r>
              <a:rPr lang="en-US" dirty="0"/>
              <a:t>www.adhyatmik.org &amp; www.purnahealth.org</a:t>
            </a:r>
          </a:p>
        </p:txBody>
      </p:sp>
    </p:spTree>
    <p:extLst>
      <p:ext uri="{BB962C8B-B14F-4D97-AF65-F5344CB8AC3E}">
        <p14:creationId xmlns:p14="http://schemas.microsoft.com/office/powerpoint/2010/main" val="1409000432"/>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40000"/>
              <a:lumOff val="60000"/>
            </a:schemeClr>
          </a:solidFill>
          <a:ln>
            <a:solidFill>
              <a:srgbClr val="C00000"/>
            </a:solidFill>
          </a:ln>
        </p:spPr>
        <p:txBody>
          <a:bodyPr vert="horz" lIns="91440" tIns="45720" rIns="91440" bIns="45720" numCol="1" rtlCol="0" anchor="ctr">
            <a:noAutofit/>
          </a:bodyPr>
          <a:lstStyle/>
          <a:p>
            <a:r>
              <a:rPr lang="en-US" sz="2800" dirty="0"/>
              <a:t>Vedic knowledge highlights the importance of living in balance with nature by working with the 3 </a:t>
            </a:r>
            <a:r>
              <a:rPr lang="en-US" sz="2800" dirty="0" err="1"/>
              <a:t>Gunas</a:t>
            </a:r>
            <a:r>
              <a:rPr lang="en-US" sz="2800" dirty="0"/>
              <a:t> and the 5 Elements</a:t>
            </a:r>
          </a:p>
        </p:txBody>
      </p:sp>
      <p:sp>
        <p:nvSpPr>
          <p:cNvPr id="4" name="Slide Number Placeholder 3"/>
          <p:cNvSpPr>
            <a:spLocks noGrp="1"/>
          </p:cNvSpPr>
          <p:nvPr>
            <p:ph type="sldNum" sz="quarter" idx="12"/>
          </p:nvPr>
        </p:nvSpPr>
        <p:spPr/>
        <p:txBody>
          <a:bodyPr numCol="1"/>
          <a:lstStyle/>
          <a:p>
            <a:fld id="{C719EF0B-8E1F-4A6F-A5F0-70CA84FD839E}" type="slidenum">
              <a:rPr lang="en-US" smtClean="0"/>
              <a:pPr/>
              <a:t>8</a:t>
            </a:fld>
            <a:endParaRPr lang="en-US"/>
          </a:p>
        </p:txBody>
      </p:sp>
      <p:grpSp>
        <p:nvGrpSpPr>
          <p:cNvPr id="18" name="Group 17"/>
          <p:cNvGrpSpPr/>
          <p:nvPr/>
        </p:nvGrpSpPr>
        <p:grpSpPr>
          <a:xfrm>
            <a:off x="1271650" y="2731532"/>
            <a:ext cx="6705600" cy="2895600"/>
            <a:chOff x="1295400" y="2743200"/>
            <a:chExt cx="6705600" cy="2895600"/>
          </a:xfrm>
        </p:grpSpPr>
        <p:sp>
          <p:nvSpPr>
            <p:cNvPr id="17" name="Rectangle 16"/>
            <p:cNvSpPr/>
            <p:nvPr/>
          </p:nvSpPr>
          <p:spPr>
            <a:xfrm>
              <a:off x="1295400" y="2743200"/>
              <a:ext cx="6705600" cy="28956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n-US"/>
            </a:p>
          </p:txBody>
        </p:sp>
        <p:grpSp>
          <p:nvGrpSpPr>
            <p:cNvPr id="10" name="Group 9"/>
            <p:cNvGrpSpPr/>
            <p:nvPr/>
          </p:nvGrpSpPr>
          <p:grpSpPr>
            <a:xfrm>
              <a:off x="3124200" y="2804180"/>
              <a:ext cx="2971800" cy="2311400"/>
              <a:chOff x="1752600" y="2209800"/>
              <a:chExt cx="2971800" cy="2463800"/>
            </a:xfrm>
          </p:grpSpPr>
          <p:graphicFrame>
            <p:nvGraphicFramePr>
              <p:cNvPr id="5" name="Chart 4"/>
              <p:cNvGraphicFramePr/>
              <p:nvPr>
                <p:extLst>
                  <p:ext uri="{D42A27DB-BD31-4B8C-83A1-F6EECF244321}">
                    <p14:modId xmlns:p14="http://schemas.microsoft.com/office/powerpoint/2010/main" val="83228318"/>
                  </p:ext>
                </p:extLst>
              </p:nvPr>
            </p:nvGraphicFramePr>
            <p:xfrm>
              <a:off x="1752600" y="2209800"/>
              <a:ext cx="2971800" cy="2463800"/>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a:xfrm>
                <a:off x="2851067" y="3931731"/>
                <a:ext cx="838200" cy="3661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en-US" sz="1600" b="1" dirty="0" err="1">
                    <a:solidFill>
                      <a:schemeClr val="tx1"/>
                    </a:solidFill>
                  </a:rPr>
                  <a:t>Tamas</a:t>
                </a:r>
                <a:endParaRPr lang="en-US" sz="1600" b="1" dirty="0">
                  <a:solidFill>
                    <a:schemeClr val="tx1"/>
                  </a:solidFill>
                </a:endParaRPr>
              </a:p>
            </p:txBody>
          </p:sp>
          <p:sp>
            <p:nvSpPr>
              <p:cNvPr id="7" name="Rectangle 6"/>
              <p:cNvSpPr/>
              <p:nvPr/>
            </p:nvSpPr>
            <p:spPr>
              <a:xfrm>
                <a:off x="2431967" y="3038265"/>
                <a:ext cx="838200" cy="3661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en-US" sz="1600" b="1" dirty="0">
                    <a:solidFill>
                      <a:schemeClr val="tx1"/>
                    </a:solidFill>
                  </a:rPr>
                  <a:t>Rajas</a:t>
                </a:r>
              </a:p>
            </p:txBody>
          </p:sp>
          <p:sp>
            <p:nvSpPr>
              <p:cNvPr id="8" name="Rectangle 7"/>
              <p:cNvSpPr/>
              <p:nvPr/>
            </p:nvSpPr>
            <p:spPr>
              <a:xfrm>
                <a:off x="3232562" y="3038265"/>
                <a:ext cx="838200" cy="3661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en-US" sz="1600" b="1" dirty="0">
                    <a:solidFill>
                      <a:schemeClr val="tx1"/>
                    </a:solidFill>
                  </a:rPr>
                  <a:t>Sattva</a:t>
                </a:r>
              </a:p>
            </p:txBody>
          </p:sp>
        </p:grpSp>
        <p:sp>
          <p:nvSpPr>
            <p:cNvPr id="11" name="Rectangle 10"/>
            <p:cNvSpPr/>
            <p:nvPr/>
          </p:nvSpPr>
          <p:spPr>
            <a:xfrm>
              <a:off x="5486400" y="3210580"/>
              <a:ext cx="2286000" cy="584775"/>
            </a:xfrm>
            <a:prstGeom prst="rect">
              <a:avLst/>
            </a:prstGeom>
          </p:spPr>
          <p:txBody>
            <a:bodyPr wrap="square" numCol="1">
              <a:spAutoFit/>
            </a:bodyPr>
            <a:lstStyle/>
            <a:p>
              <a:pPr algn="ctr"/>
              <a:r>
                <a:rPr lang="en-US" sz="1600" dirty="0"/>
                <a:t>Purity, lightness - relates to the mind and light</a:t>
              </a:r>
            </a:p>
          </p:txBody>
        </p:sp>
        <p:sp>
          <p:nvSpPr>
            <p:cNvPr id="12" name="Rectangle 11"/>
            <p:cNvSpPr/>
            <p:nvPr/>
          </p:nvSpPr>
          <p:spPr>
            <a:xfrm>
              <a:off x="3528950" y="4963180"/>
              <a:ext cx="2233550" cy="584775"/>
            </a:xfrm>
            <a:prstGeom prst="rect">
              <a:avLst/>
            </a:prstGeom>
          </p:spPr>
          <p:txBody>
            <a:bodyPr wrap="square" numCol="1">
              <a:spAutoFit/>
            </a:bodyPr>
            <a:lstStyle/>
            <a:p>
              <a:pPr algn="ctr"/>
              <a:r>
                <a:rPr lang="en-US" sz="1600" dirty="0"/>
                <a:t>Inertia, decay - relates to the body and matter</a:t>
              </a:r>
            </a:p>
          </p:txBody>
        </p:sp>
        <p:sp>
          <p:nvSpPr>
            <p:cNvPr id="14" name="Rectangle 13"/>
            <p:cNvSpPr/>
            <p:nvPr/>
          </p:nvSpPr>
          <p:spPr>
            <a:xfrm>
              <a:off x="1524000" y="3124200"/>
              <a:ext cx="2286000" cy="830997"/>
            </a:xfrm>
            <a:prstGeom prst="rect">
              <a:avLst/>
            </a:prstGeom>
            <a:noFill/>
            <a:ln>
              <a:noFill/>
            </a:ln>
          </p:spPr>
          <p:txBody>
            <a:bodyPr wrap="square" numCol="1">
              <a:spAutoFit/>
            </a:bodyPr>
            <a:lstStyle/>
            <a:p>
              <a:pPr algn="ctr"/>
              <a:r>
                <a:rPr lang="en-US" sz="1600" dirty="0"/>
                <a:t>Action, passion - relates to </a:t>
              </a:r>
              <a:r>
                <a:rPr lang="en-US" sz="1600" dirty="0" err="1"/>
                <a:t>Prana</a:t>
              </a:r>
              <a:r>
                <a:rPr lang="en-US" sz="1600" dirty="0"/>
                <a:t> (or life-force) and energy</a:t>
              </a:r>
            </a:p>
          </p:txBody>
        </p:sp>
      </p:grpSp>
      <p:sp>
        <p:nvSpPr>
          <p:cNvPr id="16" name="Rectangle 15"/>
          <p:cNvSpPr/>
          <p:nvPr/>
        </p:nvSpPr>
        <p:spPr>
          <a:xfrm>
            <a:off x="1471550" y="1905000"/>
            <a:ext cx="6300850" cy="400110"/>
          </a:xfrm>
          <a:prstGeom prst="rect">
            <a:avLst/>
          </a:prstGeom>
        </p:spPr>
        <p:txBody>
          <a:bodyPr wrap="square" numCol="1">
            <a:spAutoFit/>
          </a:bodyPr>
          <a:lstStyle/>
          <a:p>
            <a:pPr algn="ctr"/>
            <a:r>
              <a:rPr lang="en-US" sz="2000" b="1" i="1" dirty="0"/>
              <a:t>The three </a:t>
            </a:r>
            <a:r>
              <a:rPr lang="en-US" sz="2000" b="1" i="1" dirty="0" err="1"/>
              <a:t>Gunas</a:t>
            </a:r>
            <a:r>
              <a:rPr lang="en-US" sz="2000" b="1" i="1" dirty="0"/>
              <a:t> are the building blocks of the Universe. </a:t>
            </a:r>
            <a:endParaRPr lang="en-US" sz="2000" dirty="0"/>
          </a:p>
        </p:txBody>
      </p:sp>
      <p:sp>
        <p:nvSpPr>
          <p:cNvPr id="21" name="Footer Placeholder 7"/>
          <p:cNvSpPr>
            <a:spLocks noGrp="1"/>
          </p:cNvSpPr>
          <p:nvPr>
            <p:ph type="ftr" sz="quarter" idx="11"/>
          </p:nvPr>
        </p:nvSpPr>
        <p:spPr>
          <a:xfrm>
            <a:off x="3124200" y="6356350"/>
            <a:ext cx="3200400" cy="365125"/>
          </a:xfrm>
        </p:spPr>
        <p:txBody>
          <a:bodyPr numCol="1"/>
          <a:lstStyle/>
          <a:p>
            <a:r>
              <a:rPr lang="en-US" dirty="0"/>
              <a:t>www.adhyatmik.org &amp; www.purnahealth.org</a:t>
            </a:r>
          </a:p>
        </p:txBody>
      </p:sp>
    </p:spTree>
    <p:extLst>
      <p:ext uri="{BB962C8B-B14F-4D97-AF65-F5344CB8AC3E}">
        <p14:creationId xmlns:p14="http://schemas.microsoft.com/office/powerpoint/2010/main" val="3807390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1295400" y="2740224"/>
            <a:ext cx="6705600" cy="2895599"/>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n-US"/>
          </a:p>
        </p:txBody>
      </p:sp>
      <p:sp>
        <p:nvSpPr>
          <p:cNvPr id="2" name="Title 1"/>
          <p:cNvSpPr>
            <a:spLocks noGrp="1"/>
          </p:cNvSpPr>
          <p:nvPr>
            <p:ph type="title"/>
          </p:nvPr>
        </p:nvSpPr>
        <p:spPr>
          <a:solidFill>
            <a:schemeClr val="accent6">
              <a:lumMod val="40000"/>
              <a:lumOff val="60000"/>
            </a:schemeClr>
          </a:solidFill>
          <a:ln>
            <a:solidFill>
              <a:srgbClr val="C00000"/>
            </a:solidFill>
          </a:ln>
        </p:spPr>
        <p:txBody>
          <a:bodyPr vert="horz" lIns="91440" tIns="45720" rIns="91440" bIns="45720" numCol="1" rtlCol="0" anchor="ctr">
            <a:noAutofit/>
          </a:bodyPr>
          <a:lstStyle/>
          <a:p>
            <a:r>
              <a:rPr lang="en-US" sz="2800" dirty="0"/>
              <a:t>Applying various practices balances the Elements and increases Sattva </a:t>
            </a:r>
            <a:r>
              <a:rPr lang="en-US" sz="2800" dirty="0" err="1"/>
              <a:t>Guna</a:t>
            </a:r>
            <a:r>
              <a:rPr lang="en-US" sz="2800" dirty="0"/>
              <a:t> leading to improved Health and Happiness</a:t>
            </a:r>
          </a:p>
        </p:txBody>
      </p:sp>
      <p:sp>
        <p:nvSpPr>
          <p:cNvPr id="4" name="Slide Number Placeholder 3"/>
          <p:cNvSpPr>
            <a:spLocks noGrp="1"/>
          </p:cNvSpPr>
          <p:nvPr>
            <p:ph type="sldNum" sz="quarter" idx="12"/>
          </p:nvPr>
        </p:nvSpPr>
        <p:spPr/>
        <p:txBody>
          <a:bodyPr numCol="1"/>
          <a:lstStyle/>
          <a:p>
            <a:fld id="{C719EF0B-8E1F-4A6F-A5F0-70CA84FD839E}" type="slidenum">
              <a:rPr lang="en-US" smtClean="0"/>
              <a:pPr/>
              <a:t>9</a:t>
            </a:fld>
            <a:endParaRPr lang="en-US"/>
          </a:p>
        </p:txBody>
      </p:sp>
      <p:graphicFrame>
        <p:nvGraphicFramePr>
          <p:cNvPr id="7" name="Chart 6"/>
          <p:cNvGraphicFramePr/>
          <p:nvPr>
            <p:extLst>
              <p:ext uri="{D42A27DB-BD31-4B8C-83A1-F6EECF244321}">
                <p14:modId xmlns:p14="http://schemas.microsoft.com/office/powerpoint/2010/main" val="205129276"/>
              </p:ext>
            </p:extLst>
          </p:nvPr>
        </p:nvGraphicFramePr>
        <p:xfrm>
          <a:off x="3124200" y="2956581"/>
          <a:ext cx="2971800" cy="2311400"/>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7"/>
          <p:cNvSpPr/>
          <p:nvPr/>
        </p:nvSpPr>
        <p:spPr>
          <a:xfrm>
            <a:off x="4222667" y="4600773"/>
            <a:ext cx="838200" cy="3435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n-US" sz="1400" dirty="0">
              <a:solidFill>
                <a:schemeClr val="tx1"/>
              </a:solidFill>
            </a:endParaRPr>
          </a:p>
        </p:txBody>
      </p:sp>
      <p:sp>
        <p:nvSpPr>
          <p:cNvPr id="9" name="Rectangle 8"/>
          <p:cNvSpPr/>
          <p:nvPr/>
        </p:nvSpPr>
        <p:spPr>
          <a:xfrm>
            <a:off x="3803567" y="3489811"/>
            <a:ext cx="838200" cy="3435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en-US" sz="1600" b="1" dirty="0">
                <a:solidFill>
                  <a:schemeClr val="tx1"/>
                </a:solidFill>
              </a:rPr>
              <a:t>Earth</a:t>
            </a:r>
          </a:p>
        </p:txBody>
      </p:sp>
      <p:sp>
        <p:nvSpPr>
          <p:cNvPr id="10" name="Rectangle 9"/>
          <p:cNvSpPr/>
          <p:nvPr/>
        </p:nvSpPr>
        <p:spPr>
          <a:xfrm>
            <a:off x="4572000" y="3489811"/>
            <a:ext cx="838200" cy="3435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en-US" sz="1600" b="1" dirty="0">
                <a:solidFill>
                  <a:schemeClr val="tx1"/>
                </a:solidFill>
              </a:rPr>
              <a:t>Water</a:t>
            </a:r>
          </a:p>
        </p:txBody>
      </p:sp>
      <p:sp>
        <p:nvSpPr>
          <p:cNvPr id="16" name="Rectangle 15"/>
          <p:cNvSpPr/>
          <p:nvPr/>
        </p:nvSpPr>
        <p:spPr>
          <a:xfrm>
            <a:off x="3657600" y="4152294"/>
            <a:ext cx="838200" cy="3435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en-US" sz="1600" b="1" dirty="0">
                <a:solidFill>
                  <a:schemeClr val="tx1"/>
                </a:solidFill>
              </a:rPr>
              <a:t>Space</a:t>
            </a:r>
          </a:p>
        </p:txBody>
      </p:sp>
      <p:sp>
        <p:nvSpPr>
          <p:cNvPr id="17" name="Rectangle 16"/>
          <p:cNvSpPr/>
          <p:nvPr/>
        </p:nvSpPr>
        <p:spPr>
          <a:xfrm>
            <a:off x="4191000" y="4533294"/>
            <a:ext cx="838200" cy="3435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en-US" sz="1600" b="1" dirty="0">
                <a:solidFill>
                  <a:schemeClr val="tx1"/>
                </a:solidFill>
              </a:rPr>
              <a:t>Air</a:t>
            </a:r>
          </a:p>
        </p:txBody>
      </p:sp>
      <p:sp>
        <p:nvSpPr>
          <p:cNvPr id="18" name="Rectangle 17"/>
          <p:cNvSpPr/>
          <p:nvPr/>
        </p:nvSpPr>
        <p:spPr>
          <a:xfrm>
            <a:off x="4724400" y="4136904"/>
            <a:ext cx="838200" cy="3435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en-US" sz="1600" b="1" dirty="0">
                <a:solidFill>
                  <a:schemeClr val="tx1"/>
                </a:solidFill>
              </a:rPr>
              <a:t>Fire</a:t>
            </a:r>
          </a:p>
        </p:txBody>
      </p:sp>
      <p:sp>
        <p:nvSpPr>
          <p:cNvPr id="19" name="Rectangle 18"/>
          <p:cNvSpPr/>
          <p:nvPr/>
        </p:nvSpPr>
        <p:spPr>
          <a:xfrm>
            <a:off x="533400" y="1905000"/>
            <a:ext cx="8153400" cy="400110"/>
          </a:xfrm>
          <a:prstGeom prst="rect">
            <a:avLst/>
          </a:prstGeom>
        </p:spPr>
        <p:txBody>
          <a:bodyPr wrap="square" numCol="1">
            <a:spAutoFit/>
          </a:bodyPr>
          <a:lstStyle/>
          <a:p>
            <a:pPr lvl="0" algn="ctr"/>
            <a:r>
              <a:rPr lang="en-US" sz="2000" b="1" i="1" dirty="0">
                <a:solidFill>
                  <a:prstClr val="black"/>
                </a:solidFill>
              </a:rPr>
              <a:t>Humans are made up of the five Elements which keep the body functioning</a:t>
            </a:r>
          </a:p>
        </p:txBody>
      </p:sp>
      <p:sp>
        <p:nvSpPr>
          <p:cNvPr id="20" name="Rectangle 19"/>
          <p:cNvSpPr/>
          <p:nvPr/>
        </p:nvSpPr>
        <p:spPr>
          <a:xfrm>
            <a:off x="5029200" y="3273624"/>
            <a:ext cx="1928750" cy="338554"/>
          </a:xfrm>
          <a:prstGeom prst="rect">
            <a:avLst/>
          </a:prstGeom>
        </p:spPr>
        <p:txBody>
          <a:bodyPr wrap="square" numCol="1">
            <a:spAutoFit/>
          </a:bodyPr>
          <a:lstStyle/>
          <a:p>
            <a:pPr algn="ctr"/>
            <a:r>
              <a:rPr lang="en-US" sz="1600" dirty="0"/>
              <a:t>Body fluids</a:t>
            </a:r>
          </a:p>
        </p:txBody>
      </p:sp>
      <p:sp>
        <p:nvSpPr>
          <p:cNvPr id="21" name="Rectangle 20"/>
          <p:cNvSpPr/>
          <p:nvPr/>
        </p:nvSpPr>
        <p:spPr>
          <a:xfrm>
            <a:off x="5615050" y="4188024"/>
            <a:ext cx="1928750" cy="584775"/>
          </a:xfrm>
          <a:prstGeom prst="rect">
            <a:avLst/>
          </a:prstGeom>
        </p:spPr>
        <p:txBody>
          <a:bodyPr wrap="square" numCol="1">
            <a:spAutoFit/>
          </a:bodyPr>
          <a:lstStyle/>
          <a:p>
            <a:pPr algn="ctr"/>
            <a:r>
              <a:rPr lang="en-US" sz="1600" dirty="0"/>
              <a:t>Body heat, digestive energy</a:t>
            </a:r>
          </a:p>
        </p:txBody>
      </p:sp>
      <p:sp>
        <p:nvSpPr>
          <p:cNvPr id="22" name="Rectangle 21"/>
          <p:cNvSpPr/>
          <p:nvPr/>
        </p:nvSpPr>
        <p:spPr>
          <a:xfrm>
            <a:off x="2667000" y="3273624"/>
            <a:ext cx="1447800" cy="338554"/>
          </a:xfrm>
          <a:prstGeom prst="rect">
            <a:avLst/>
          </a:prstGeom>
        </p:spPr>
        <p:txBody>
          <a:bodyPr wrap="square" numCol="1">
            <a:spAutoFit/>
          </a:bodyPr>
          <a:lstStyle/>
          <a:p>
            <a:pPr algn="ctr"/>
            <a:r>
              <a:rPr lang="en-US" sz="1600" dirty="0"/>
              <a:t>Bones</a:t>
            </a:r>
          </a:p>
        </p:txBody>
      </p:sp>
      <p:sp>
        <p:nvSpPr>
          <p:cNvPr id="23" name="Rectangle 22"/>
          <p:cNvSpPr/>
          <p:nvPr/>
        </p:nvSpPr>
        <p:spPr>
          <a:xfrm>
            <a:off x="1728850" y="4225517"/>
            <a:ext cx="1928750" cy="830997"/>
          </a:xfrm>
          <a:prstGeom prst="rect">
            <a:avLst/>
          </a:prstGeom>
        </p:spPr>
        <p:txBody>
          <a:bodyPr wrap="square" numCol="1">
            <a:spAutoFit/>
          </a:bodyPr>
          <a:lstStyle/>
          <a:p>
            <a:pPr algn="ctr"/>
            <a:r>
              <a:rPr lang="en-US" sz="1600" dirty="0"/>
              <a:t>Emptiness within body cavities and within atoms</a:t>
            </a:r>
          </a:p>
        </p:txBody>
      </p:sp>
      <p:sp>
        <p:nvSpPr>
          <p:cNvPr id="24" name="Rectangle 23"/>
          <p:cNvSpPr/>
          <p:nvPr/>
        </p:nvSpPr>
        <p:spPr>
          <a:xfrm>
            <a:off x="3657600" y="5114307"/>
            <a:ext cx="1928750" cy="338554"/>
          </a:xfrm>
          <a:prstGeom prst="rect">
            <a:avLst/>
          </a:prstGeom>
        </p:spPr>
        <p:txBody>
          <a:bodyPr wrap="square" numCol="1">
            <a:spAutoFit/>
          </a:bodyPr>
          <a:lstStyle/>
          <a:p>
            <a:pPr algn="ctr"/>
            <a:r>
              <a:rPr lang="en-US" sz="1600" dirty="0"/>
              <a:t>Breathing</a:t>
            </a:r>
          </a:p>
        </p:txBody>
      </p:sp>
      <p:sp>
        <p:nvSpPr>
          <p:cNvPr id="27" name="Footer Placeholder 7"/>
          <p:cNvSpPr>
            <a:spLocks noGrp="1"/>
          </p:cNvSpPr>
          <p:nvPr>
            <p:ph type="ftr" sz="quarter" idx="11"/>
          </p:nvPr>
        </p:nvSpPr>
        <p:spPr>
          <a:xfrm>
            <a:off x="3124200" y="6356350"/>
            <a:ext cx="3200400" cy="365125"/>
          </a:xfrm>
        </p:spPr>
        <p:txBody>
          <a:bodyPr numCol="1"/>
          <a:lstStyle/>
          <a:p>
            <a:r>
              <a:rPr lang="en-US" dirty="0"/>
              <a:t>www.adhyatmik.org &amp; www.purnahealth.org</a:t>
            </a:r>
          </a:p>
        </p:txBody>
      </p:sp>
    </p:spTree>
    <p:extLst>
      <p:ext uri="{BB962C8B-B14F-4D97-AF65-F5344CB8AC3E}">
        <p14:creationId xmlns:p14="http://schemas.microsoft.com/office/powerpoint/2010/main" val="2197378658"/>
      </p:ext>
    </p:extLst>
  </p:cSld>
  <p:clrMapOvr>
    <a:masterClrMapping/>
  </p:clrMapOvr>
</p:sld>
</file>

<file path=ppt/theme/theme1.xml><?xml version="1.0" encoding="utf-8"?>
<a:theme xmlns:a="http://schemas.openxmlformats.org/drawingml/2006/main" name="Office Theme">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17912</TotalTime>
  <Words>5594</Words>
  <Application>Microsoft Office PowerPoint</Application>
  <PresentationFormat>On-screen Show (4:3)</PresentationFormat>
  <Paragraphs>850</Paragraphs>
  <Slides>38</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Calibri</vt:lpstr>
      <vt:lpstr>Georgia</vt:lpstr>
      <vt:lpstr>Wingdings</vt:lpstr>
      <vt:lpstr>Office Theme</vt:lpstr>
      <vt:lpstr>Purna Health Management System  Balanced Living: the Key to Health and Happiness </vt:lpstr>
      <vt:lpstr>Professor Dr. Svami Purna advises and recommends: ‘For good health and happiness and all round wellbeing one should follow a good balanced framework for life that includes:</vt:lpstr>
      <vt:lpstr>Today’s health challenges call for a complete and integrated solution</vt:lpstr>
      <vt:lpstr>A complete and integrated solution addresses the increasing challenge of obesity</vt:lpstr>
      <vt:lpstr>Environmental challenges have further aggravated our health as well as the existence of planet life</vt:lpstr>
      <vt:lpstr>Dr. Purna is bringing forward Vedic knowledge as the solution for today’s challenges </vt:lpstr>
      <vt:lpstr>Vedic knowledge is a complete and pure system of living originating from the Indus civilization</vt:lpstr>
      <vt:lpstr>Vedic knowledge highlights the importance of living in balance with nature by working with the 3 Gunas and the 5 Elements</vt:lpstr>
      <vt:lpstr>Applying various practices balances the Elements and increases Sattva Guna leading to improved Health and Happiness</vt:lpstr>
      <vt:lpstr>Vedic knowledge is categorized by Sciences which contain the practices</vt:lpstr>
      <vt:lpstr>The key principle of life balance is taking responsibility for applying the practices</vt:lpstr>
      <vt:lpstr>Another principle is that the body, mind, emotions and spirit are an integrated unit. When one is out of balance, the others are impacted</vt:lpstr>
      <vt:lpstr>PHMS is a universal and flexible choice for all people and is complimentary with the United States’ National Prevention Strategy, NPS</vt:lpstr>
      <vt:lpstr>The components of PHMS are intended to harmonize the complete person and one’s relationship with the environment</vt:lpstr>
      <vt:lpstr>The practices contained within PHMS support the development of the person when used regularly</vt:lpstr>
      <vt:lpstr>Intentionally balancing the integrated being results in numerous personal benefits</vt:lpstr>
      <vt:lpstr>Personal benefits continue to unfold enabling co-existence with the environment more harmoniously</vt:lpstr>
      <vt:lpstr>PHMS is a flexible system enabling easy adoption for self empowerment</vt:lpstr>
      <vt:lpstr>PHMS content supports sincere and consistent practice and application in day to day life</vt:lpstr>
      <vt:lpstr>Addendum</vt:lpstr>
      <vt:lpstr>Suggested Readings available at Adhyatmik.org</vt:lpstr>
      <vt:lpstr>Enhancing corporate culture through time tested practices will improve the work experience for employees and provide business benefits</vt:lpstr>
      <vt:lpstr>Both large and small corporations  are participating in the emerging trend of adopting PHMS practices</vt:lpstr>
      <vt:lpstr>It is because of positive experienes for all parties that the trend will continue</vt:lpstr>
      <vt:lpstr>There is a high correlation between using the PHMS teachings and experiencing improved physical, mental/emotional health, well being and ability to manage stress.</vt:lpstr>
      <vt:lpstr>Carolyn S., female retired mechanical engineer</vt:lpstr>
      <vt:lpstr>Carolyn S., female retired mechanical engineer</vt:lpstr>
      <vt:lpstr>Diane S., female white-collar employee in large international corporation</vt:lpstr>
      <vt:lpstr>Diane S., female white-collar employee in large international corporation</vt:lpstr>
      <vt:lpstr>Elle H., female retired secretary</vt:lpstr>
      <vt:lpstr>Elle H., female retired secretary</vt:lpstr>
      <vt:lpstr>Frank H., male CEO of midsize company</vt:lpstr>
      <vt:lpstr>Frank H., male CEO of midsize company</vt:lpstr>
      <vt:lpstr>Jennifer A., female self-employed in the natural health field</vt:lpstr>
      <vt:lpstr>Jennifer A., female self-employed in the natural health field</vt:lpstr>
      <vt:lpstr>M. Mitchell, male sales, marketing and consulting professional in major corporations</vt:lpstr>
      <vt:lpstr>M. Mitchell, male sales, marketing and consulting professional in major corporations</vt:lpstr>
      <vt:lpstr>Version Control</vt:lpstr>
    </vt:vector>
  </TitlesOfParts>
  <Company>ATSU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K Schulz</dc:creator>
  <cp:lastModifiedBy>Mello Mitchell</cp:lastModifiedBy>
  <cp:revision>489</cp:revision>
  <cp:lastPrinted>2015-09-13T23:45:53Z</cp:lastPrinted>
  <dcterms:created xsi:type="dcterms:W3CDTF">2015-09-30T16:27:05Z</dcterms:created>
  <dcterms:modified xsi:type="dcterms:W3CDTF">2018-07-12T15:04:21Z</dcterms:modified>
</cp:coreProperties>
</file>